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sldIdLst>
    <p:sldId id="257" r:id="rId2"/>
    <p:sldId id="259" r:id="rId3"/>
    <p:sldId id="269" r:id="rId4"/>
    <p:sldId id="270" r:id="rId5"/>
    <p:sldId id="271" r:id="rId6"/>
    <p:sldId id="281" r:id="rId7"/>
    <p:sldId id="272" r:id="rId8"/>
    <p:sldId id="273" r:id="rId9"/>
    <p:sldId id="274" r:id="rId10"/>
    <p:sldId id="275" r:id="rId11"/>
    <p:sldId id="276" r:id="rId12"/>
    <p:sldId id="277" r:id="rId13"/>
    <p:sldId id="278" r:id="rId14"/>
    <p:sldId id="279" r:id="rId15"/>
    <p:sldId id="260" r:id="rId16"/>
    <p:sldId id="267" r:id="rId17"/>
    <p:sldId id="26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160" d="100"/>
          <a:sy n="160" d="100"/>
        </p:scale>
        <p:origin x="128" y="3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092233-5114-4B34-9BDE-CC16B1EB9AE2}" type="datetimeFigureOut">
              <a:rPr lang="es-CL" smtClean="0"/>
              <a:t>07-09-2021</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C26D36-E893-453B-8688-046F7ADE0C03}" type="slidenum">
              <a:rPr lang="es-CL" smtClean="0"/>
              <a:t>‹#›</a:t>
            </a:fld>
            <a:endParaRPr lang="es-CL"/>
          </a:p>
        </p:txBody>
      </p:sp>
    </p:spTree>
    <p:extLst>
      <p:ext uri="{BB962C8B-B14F-4D97-AF65-F5344CB8AC3E}">
        <p14:creationId xmlns:p14="http://schemas.microsoft.com/office/powerpoint/2010/main" val="2284242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a:p>
        </p:txBody>
      </p:sp>
      <p:sp>
        <p:nvSpPr>
          <p:cNvPr id="4" name="3 Marcador de número de diapositiva"/>
          <p:cNvSpPr>
            <a:spLocks noGrp="1"/>
          </p:cNvSpPr>
          <p:nvPr>
            <p:ph type="sldNum" sz="quarter" idx="10"/>
          </p:nvPr>
        </p:nvSpPr>
        <p:spPr/>
        <p:txBody>
          <a:bodyPr/>
          <a:lstStyle/>
          <a:p>
            <a:fld id="{147C2714-0A0F-4DBE-937F-761E4DCB63AB}" type="slidenum">
              <a:rPr lang="es-CL" smtClean="0"/>
              <a:t>1</a:t>
            </a:fld>
            <a:endParaRPr lang="es-CL"/>
          </a:p>
        </p:txBody>
      </p:sp>
    </p:spTree>
    <p:extLst>
      <p:ext uri="{BB962C8B-B14F-4D97-AF65-F5344CB8AC3E}">
        <p14:creationId xmlns:p14="http://schemas.microsoft.com/office/powerpoint/2010/main" val="2111129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a:p>
        </p:txBody>
      </p:sp>
      <p:sp>
        <p:nvSpPr>
          <p:cNvPr id="4" name="3 Marcador de número de diapositiva"/>
          <p:cNvSpPr>
            <a:spLocks noGrp="1"/>
          </p:cNvSpPr>
          <p:nvPr>
            <p:ph type="sldNum" sz="quarter" idx="10"/>
          </p:nvPr>
        </p:nvSpPr>
        <p:spPr/>
        <p:txBody>
          <a:bodyPr/>
          <a:lstStyle/>
          <a:p>
            <a:fld id="{147C2714-0A0F-4DBE-937F-761E4DCB63AB}" type="slidenum">
              <a:rPr lang="es-CL" smtClean="0"/>
              <a:t>2</a:t>
            </a:fld>
            <a:endParaRPr lang="es-CL"/>
          </a:p>
        </p:txBody>
      </p:sp>
    </p:spTree>
    <p:extLst>
      <p:ext uri="{BB962C8B-B14F-4D97-AF65-F5344CB8AC3E}">
        <p14:creationId xmlns:p14="http://schemas.microsoft.com/office/powerpoint/2010/main" val="3877902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a:p>
        </p:txBody>
      </p:sp>
      <p:sp>
        <p:nvSpPr>
          <p:cNvPr id="4" name="3 Marcador de número de diapositiva"/>
          <p:cNvSpPr>
            <a:spLocks noGrp="1"/>
          </p:cNvSpPr>
          <p:nvPr>
            <p:ph type="sldNum" sz="quarter" idx="10"/>
          </p:nvPr>
        </p:nvSpPr>
        <p:spPr/>
        <p:txBody>
          <a:bodyPr/>
          <a:lstStyle/>
          <a:p>
            <a:fld id="{147C2714-0A0F-4DBE-937F-761E4DCB63AB}" type="slidenum">
              <a:rPr lang="es-CL" smtClean="0"/>
              <a:t>15</a:t>
            </a:fld>
            <a:endParaRPr lang="es-CL"/>
          </a:p>
        </p:txBody>
      </p:sp>
    </p:spTree>
    <p:extLst>
      <p:ext uri="{BB962C8B-B14F-4D97-AF65-F5344CB8AC3E}">
        <p14:creationId xmlns:p14="http://schemas.microsoft.com/office/powerpoint/2010/main" val="1219245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a:p>
        </p:txBody>
      </p:sp>
      <p:sp>
        <p:nvSpPr>
          <p:cNvPr id="4" name="3 Marcador de número de diapositiva"/>
          <p:cNvSpPr>
            <a:spLocks noGrp="1"/>
          </p:cNvSpPr>
          <p:nvPr>
            <p:ph type="sldNum" sz="quarter" idx="10"/>
          </p:nvPr>
        </p:nvSpPr>
        <p:spPr/>
        <p:txBody>
          <a:bodyPr/>
          <a:lstStyle/>
          <a:p>
            <a:fld id="{147C2714-0A0F-4DBE-937F-761E4DCB63AB}" type="slidenum">
              <a:rPr lang="es-CL" smtClean="0"/>
              <a:t>16</a:t>
            </a:fld>
            <a:endParaRPr lang="es-CL"/>
          </a:p>
        </p:txBody>
      </p:sp>
    </p:spTree>
    <p:extLst>
      <p:ext uri="{BB962C8B-B14F-4D97-AF65-F5344CB8AC3E}">
        <p14:creationId xmlns:p14="http://schemas.microsoft.com/office/powerpoint/2010/main" val="3018864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a:p>
        </p:txBody>
      </p:sp>
      <p:sp>
        <p:nvSpPr>
          <p:cNvPr id="4" name="3 Marcador de número de diapositiva"/>
          <p:cNvSpPr>
            <a:spLocks noGrp="1"/>
          </p:cNvSpPr>
          <p:nvPr>
            <p:ph type="sldNum" sz="quarter" idx="10"/>
          </p:nvPr>
        </p:nvSpPr>
        <p:spPr/>
        <p:txBody>
          <a:bodyPr/>
          <a:lstStyle/>
          <a:p>
            <a:fld id="{147C2714-0A0F-4DBE-937F-761E4DCB63AB}" type="slidenum">
              <a:rPr lang="es-CL" smtClean="0"/>
              <a:t>17</a:t>
            </a:fld>
            <a:endParaRPr lang="es-CL"/>
          </a:p>
        </p:txBody>
      </p:sp>
    </p:spTree>
    <p:extLst>
      <p:ext uri="{BB962C8B-B14F-4D97-AF65-F5344CB8AC3E}">
        <p14:creationId xmlns:p14="http://schemas.microsoft.com/office/powerpoint/2010/main" val="1510264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397E0307-B85C-446A-8EF0-0407D435D787}" type="datetimeFigureOut">
              <a:rPr lang="en-US" dirty="0"/>
              <a:t>9/7/2021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BD862E7-95FA-4FC4-9EC5-DDBFA8DC7417}" type="datetimeFigureOut">
              <a:rPr lang="en-US" dirty="0"/>
              <a:t>9/7/2021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DB987F2-A784-4F72-BB57-0E9EACDE722E}" type="datetimeFigureOut">
              <a:rPr lang="en-US" dirty="0"/>
              <a:t>9/7/2021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0BBD51E-4B19-444E-85C0-DBD7EB6263F4}" type="datetimeFigureOut">
              <a:rPr lang="en-US" dirty="0"/>
              <a:t>9/7/2021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0D7255A-4AD5-4D3E-9A0A-689DA3BA976C}" type="datetimeFigureOut">
              <a:rPr lang="en-US" dirty="0"/>
              <a:t>9/7/2021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3EE0AD15-87AC-45B2-9EE5-8D165AF83CD7}" type="datetimeFigureOut">
              <a:rPr lang="en-US" dirty="0"/>
              <a:t>9/7/2021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FCC40CCD-F0D6-4CC2-A4C8-2D7D0D875F02}" type="datetimeFigureOut">
              <a:rPr lang="en-US" dirty="0"/>
              <a:t>9/7/2021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3CFE2CC-454D-4466-AC55-B86DA0A87BAE}" type="datetimeFigureOut">
              <a:rPr lang="en-US" dirty="0"/>
              <a:t>9/7/2021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B647B1BF-4039-460D-A637-65428CBD720E}" type="datetimeFigureOut">
              <a:rPr lang="en-US" dirty="0"/>
              <a:t>9/7/2021</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AA39ACE-9343-4EBE-B5CA-AEA240A1DC53}" type="datetimeFigureOut">
              <a:rPr lang="en-US" dirty="0"/>
              <a:t>9/7/2021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9A00F7B-89C5-4DF7-A309-6263220147D4}" type="datetimeFigureOut">
              <a:rPr lang="en-US" dirty="0"/>
              <a:t>9/7/2021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49C95DE-FD64-4606-AE61-EC1136867CC6}" type="datetimeFigureOut">
              <a:rPr lang="en-US" dirty="0"/>
              <a:t>9/7/2021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0322" y="3030008"/>
            <a:ext cx="4698355" cy="290617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594123" y="3030008"/>
            <a:ext cx="4700059" cy="290617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DEB0BBD-30FE-4CF1-900A-0C45149F8AF8}" type="datetimeFigureOut">
              <a:rPr lang="en-US" dirty="0"/>
              <a:t>9/7/2021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91A5F7F-3E81-4C65-A4D1-CB62D5B9DB91}" type="datetimeFigureOut">
              <a:rPr lang="en-US" dirty="0"/>
              <a:t>9/7/2021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77ECC86-1672-4627-AEFE-EC5485C73905}" type="datetimeFigureOut">
              <a:rPr lang="en-US" dirty="0"/>
              <a:t>9/7/2021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CDCB01F-D966-4C62-B900-0BE008A90C98}" type="datetimeFigureOut">
              <a:rPr lang="en-US" dirty="0"/>
              <a:t>9/7/2021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E73A0EA-7DC7-4964-BB97-B173EF3B859A}" type="datetimeFigureOut">
              <a:rPr lang="en-US" dirty="0"/>
              <a:t>9/7/2021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0EF52CC-F3D9-41D4-BCE4-C208E61A3F31}" type="datetimeFigureOut">
              <a:rPr lang="en-US" dirty="0"/>
              <a:t>9/7/2021</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026207" y="4265443"/>
            <a:ext cx="6400800" cy="752468"/>
          </a:xfrm>
        </p:spPr>
        <p:txBody>
          <a:bodyPr/>
          <a:lstStyle/>
          <a:p>
            <a:pPr algn="ctr"/>
            <a:r>
              <a:rPr lang="es-CL" b="1" dirty="0" smtClean="0">
                <a:solidFill>
                  <a:schemeClr val="tx2">
                    <a:lumMod val="10000"/>
                  </a:schemeClr>
                </a:solidFill>
                <a:effectLst>
                  <a:outerShdw blurRad="38100" dist="38100" dir="2700000" algn="tl">
                    <a:srgbClr val="000000">
                      <a:alpha val="43137"/>
                    </a:srgbClr>
                  </a:outerShdw>
                </a:effectLst>
              </a:rPr>
              <a:t>8 de Septiembre</a:t>
            </a:r>
            <a:endParaRPr lang="es-CL" b="1" dirty="0">
              <a:solidFill>
                <a:schemeClr val="tx2">
                  <a:lumMod val="10000"/>
                </a:schemeClr>
              </a:solidFill>
              <a:effectLst>
                <a:outerShdw blurRad="38100" dist="38100" dir="2700000" algn="tl">
                  <a:srgbClr val="000000">
                    <a:alpha val="43137"/>
                  </a:srgbClr>
                </a:outerShdw>
              </a:effectLst>
            </a:endParaRPr>
          </a:p>
        </p:txBody>
      </p:sp>
      <p:pic>
        <p:nvPicPr>
          <p:cNvPr id="4" name="Picture 6" descr="nativityofmarysept8lg"/>
          <p:cNvPicPr>
            <a:picLocks noChangeAspect="1" noChangeArrowheads="1"/>
          </p:cNvPicPr>
          <p:nvPr/>
        </p:nvPicPr>
        <p:blipFill>
          <a:blip r:embed="rId3"/>
          <a:srcRect/>
          <a:stretch>
            <a:fillRect/>
          </a:stretch>
        </p:blipFill>
        <p:spPr bwMode="auto">
          <a:xfrm>
            <a:off x="8640763" y="615958"/>
            <a:ext cx="3551237" cy="4794250"/>
          </a:xfrm>
          <a:prstGeom prst="rect">
            <a:avLst/>
          </a:prstGeom>
          <a:noFill/>
        </p:spPr>
      </p:pic>
      <p:sp>
        <p:nvSpPr>
          <p:cNvPr id="5" name="4 Rectángulo"/>
          <p:cNvSpPr/>
          <p:nvPr/>
        </p:nvSpPr>
        <p:spPr>
          <a:xfrm>
            <a:off x="-130902" y="1858921"/>
            <a:ext cx="8529836" cy="2308324"/>
          </a:xfrm>
          <a:prstGeom prst="rect">
            <a:avLst/>
          </a:prstGeom>
          <a:noFill/>
        </p:spPr>
        <p:txBody>
          <a:bodyPr wrap="square" lIns="91440" tIns="45720" rIns="91440" bIns="45720">
            <a:spAutoFit/>
          </a:bodyPr>
          <a:lstStyle/>
          <a:p>
            <a:pPr algn="ctr"/>
            <a:r>
              <a:rPr lang="es-CL" sz="4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La Gran Fiesta de la Natividad </a:t>
            </a:r>
          </a:p>
          <a:p>
            <a:pPr algn="ctr"/>
            <a:r>
              <a:rPr lang="es-CL" sz="48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de la Santísima Virgen María</a:t>
            </a:r>
          </a:p>
        </p:txBody>
      </p:sp>
    </p:spTree>
    <p:extLst>
      <p:ext uri="{BB962C8B-B14F-4D97-AF65-F5344CB8AC3E}">
        <p14:creationId xmlns:p14="http://schemas.microsoft.com/office/powerpoint/2010/main" val="3768180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a:xfrm>
            <a:off x="519289" y="485422"/>
            <a:ext cx="5700890" cy="5892800"/>
          </a:xfrm>
        </p:spPr>
        <p:txBody>
          <a:bodyPr>
            <a:normAutofit/>
          </a:bodyPr>
          <a:lstStyle/>
          <a:p>
            <a:r>
              <a:rPr lang="es-CL" b="1" dirty="0">
                <a:solidFill>
                  <a:schemeClr val="tx2">
                    <a:lumMod val="10000"/>
                  </a:schemeClr>
                </a:solidFill>
                <a:effectLst>
                  <a:outerShdw blurRad="38100" dist="38100" dir="2700000" algn="tl">
                    <a:srgbClr val="000000">
                      <a:alpha val="43137"/>
                    </a:srgbClr>
                  </a:outerShdw>
                </a:effectLst>
              </a:rPr>
              <a:t>San Joaquín se dirigió sin demora a Jerusalén, llevando consigo presentes para ofrecerlos a Dios, y también para los sacerdotes.</a:t>
            </a:r>
          </a:p>
          <a:p>
            <a:r>
              <a:rPr lang="es-CL" b="1" dirty="0">
                <a:solidFill>
                  <a:schemeClr val="tx2">
                    <a:lumMod val="10000"/>
                  </a:schemeClr>
                </a:solidFill>
                <a:effectLst>
                  <a:outerShdw blurRad="38100" dist="38100" dir="2700000" algn="tl">
                    <a:srgbClr val="000000">
                      <a:alpha val="43137"/>
                    </a:srgbClr>
                  </a:outerShdw>
                </a:effectLst>
              </a:rPr>
              <a:t>Llegado a Jerusalén, encontró a su esposa Ana, como lo predijo el Ángel, y relataron el uno al otro, todo lo que les fue anunciado, y, después de pasar un tiempo más en Jerusalén regresaron a su casa, en Nazaret. </a:t>
            </a:r>
            <a:endParaRPr lang="es-CL" b="1" dirty="0" smtClean="0">
              <a:solidFill>
                <a:schemeClr val="tx2">
                  <a:lumMod val="10000"/>
                </a:schemeClr>
              </a:solidFill>
              <a:effectLst>
                <a:outerShdw blurRad="38100" dist="38100" dir="2700000" algn="tl">
                  <a:srgbClr val="000000">
                    <a:alpha val="43137"/>
                  </a:srgbClr>
                </a:outerShdw>
              </a:effectLst>
            </a:endParaRPr>
          </a:p>
          <a:p>
            <a:r>
              <a:rPr lang="es-CL" b="1" dirty="0" smtClean="0">
                <a:solidFill>
                  <a:schemeClr val="tx2">
                    <a:lumMod val="10000"/>
                  </a:schemeClr>
                </a:solidFill>
                <a:effectLst>
                  <a:outerShdw blurRad="38100" dist="38100" dir="2700000" algn="tl">
                    <a:srgbClr val="000000">
                      <a:alpha val="43137"/>
                    </a:srgbClr>
                  </a:outerShdw>
                </a:effectLst>
              </a:rPr>
              <a:t>Pasado </a:t>
            </a:r>
            <a:r>
              <a:rPr lang="es-CL" b="1" dirty="0">
                <a:solidFill>
                  <a:schemeClr val="tx2">
                    <a:lumMod val="10000"/>
                  </a:schemeClr>
                </a:solidFill>
                <a:effectLst>
                  <a:outerShdw blurRad="38100" dist="38100" dir="2700000" algn="tl">
                    <a:srgbClr val="000000">
                      <a:alpha val="43137"/>
                    </a:srgbClr>
                  </a:outerShdw>
                </a:effectLst>
              </a:rPr>
              <a:t>el tiempo establecido de su embarazo, la justa Ana dio a luz una hija, a la Cual llamó María, como lo ordenó el Ángel</a:t>
            </a:r>
            <a:r>
              <a:rPr lang="es-CL" b="1" dirty="0" smtClean="0">
                <a:solidFill>
                  <a:schemeClr val="tx2">
                    <a:lumMod val="10000"/>
                  </a:schemeClr>
                </a:solidFill>
                <a:effectLst>
                  <a:outerShdw blurRad="38100" dist="38100" dir="2700000" algn="tl">
                    <a:srgbClr val="000000">
                      <a:alpha val="43137"/>
                    </a:srgbClr>
                  </a:outerShdw>
                </a:effectLst>
              </a:rPr>
              <a:t>.</a:t>
            </a:r>
            <a:endParaRPr lang="es-CL" b="1" dirty="0">
              <a:solidFill>
                <a:schemeClr val="tx2">
                  <a:lumMod val="10000"/>
                </a:schemeClr>
              </a:solidFill>
              <a:effectLst>
                <a:outerShdw blurRad="38100" dist="38100" dir="2700000" algn="tl">
                  <a:srgbClr val="000000">
                    <a:alpha val="43137"/>
                  </a:srgbClr>
                </a:outerShdw>
              </a:effectLst>
            </a:endParaRPr>
          </a:p>
        </p:txBody>
      </p:sp>
      <p:pic>
        <p:nvPicPr>
          <p:cNvPr id="5122" name="Picture 2" descr="Resultado de imagen para sant joaquim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9422" y="485422"/>
            <a:ext cx="3408186" cy="5155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67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a:xfrm>
            <a:off x="361244" y="598310"/>
            <a:ext cx="4346223" cy="5983111"/>
          </a:xfrm>
        </p:spPr>
        <p:txBody>
          <a:bodyPr>
            <a:normAutofit/>
          </a:bodyPr>
          <a:lstStyle/>
          <a:p>
            <a:r>
              <a:rPr lang="es-CL" b="1" dirty="0">
                <a:solidFill>
                  <a:schemeClr val="tx2">
                    <a:lumMod val="10000"/>
                  </a:schemeClr>
                </a:solidFill>
                <a:effectLst>
                  <a:outerShdw blurRad="38100" dist="38100" dir="2700000" algn="tl">
                    <a:srgbClr val="000000">
                      <a:alpha val="43137"/>
                    </a:srgbClr>
                  </a:outerShdw>
                </a:effectLst>
              </a:rPr>
              <a:t>Después de pasado un año, Joaquín organizó un banquete, para el cual invitó a los sacerdotes, ancianos y a todos sus conocidos. </a:t>
            </a:r>
            <a:endParaRPr lang="es-CL" b="1" dirty="0" smtClean="0">
              <a:solidFill>
                <a:schemeClr val="tx2">
                  <a:lumMod val="10000"/>
                </a:schemeClr>
              </a:solidFill>
              <a:effectLst>
                <a:outerShdw blurRad="38100" dist="38100" dir="2700000" algn="tl">
                  <a:srgbClr val="000000">
                    <a:alpha val="43137"/>
                  </a:srgbClr>
                </a:outerShdw>
              </a:effectLst>
            </a:endParaRPr>
          </a:p>
          <a:p>
            <a:r>
              <a:rPr lang="es-CL" b="1" dirty="0" smtClean="0">
                <a:solidFill>
                  <a:schemeClr val="tx2">
                    <a:lumMod val="10000"/>
                  </a:schemeClr>
                </a:solidFill>
                <a:effectLst>
                  <a:outerShdw blurRad="38100" dist="38100" dir="2700000" algn="tl">
                    <a:srgbClr val="000000">
                      <a:alpha val="43137"/>
                    </a:srgbClr>
                  </a:outerShdw>
                </a:effectLst>
              </a:rPr>
              <a:t>Durante </a:t>
            </a:r>
            <a:r>
              <a:rPr lang="es-CL" b="1" dirty="0">
                <a:solidFill>
                  <a:schemeClr val="tx2">
                    <a:lumMod val="10000"/>
                  </a:schemeClr>
                </a:solidFill>
                <a:effectLst>
                  <a:outerShdw blurRad="38100" dist="38100" dir="2700000" algn="tl">
                    <a:srgbClr val="000000">
                      <a:alpha val="43137"/>
                    </a:srgbClr>
                  </a:outerShdw>
                </a:effectLst>
              </a:rPr>
              <a:t>el banquete alzó a su Bendita Hija y, mostrándola a todos, pidió a los sacerdotes que La bendijeran</a:t>
            </a:r>
            <a:r>
              <a:rPr lang="es-CL" b="1" dirty="0" smtClean="0">
                <a:solidFill>
                  <a:schemeClr val="tx2">
                    <a:lumMod val="10000"/>
                  </a:schemeClr>
                </a:solidFill>
                <a:effectLst>
                  <a:outerShdw blurRad="38100" dist="38100" dir="2700000" algn="tl">
                    <a:srgbClr val="000000">
                      <a:alpha val="43137"/>
                    </a:srgbClr>
                  </a:outerShdw>
                </a:effectLst>
              </a:rPr>
              <a:t>.</a:t>
            </a:r>
            <a:endParaRPr lang="es-CL" b="1" dirty="0">
              <a:solidFill>
                <a:schemeClr val="tx2">
                  <a:lumMod val="10000"/>
                </a:schemeClr>
              </a:solidFill>
              <a:effectLst>
                <a:outerShdw blurRad="38100" dist="38100" dir="2700000" algn="tl">
                  <a:srgbClr val="000000">
                    <a:alpha val="43137"/>
                  </a:srgbClr>
                </a:outerShdw>
              </a:effectLst>
            </a:endParaRPr>
          </a:p>
        </p:txBody>
      </p:sp>
      <p:pic>
        <p:nvPicPr>
          <p:cNvPr id="6146" name="Picture 2" descr="Resultado de imagen para nativity mary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2375" y="598311"/>
            <a:ext cx="6829425"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944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a:xfrm>
            <a:off x="440267" y="304799"/>
            <a:ext cx="6570134" cy="6107289"/>
          </a:xfrm>
        </p:spPr>
        <p:txBody>
          <a:bodyPr>
            <a:normAutofit fontScale="92500"/>
          </a:bodyPr>
          <a:lstStyle/>
          <a:p>
            <a:r>
              <a:rPr lang="es-CL" b="1" dirty="0">
                <a:solidFill>
                  <a:schemeClr val="tx2">
                    <a:lumMod val="10000"/>
                  </a:schemeClr>
                </a:solidFill>
                <a:effectLst>
                  <a:outerShdw blurRad="38100" dist="38100" dir="2700000" algn="tl">
                    <a:srgbClr val="000000">
                      <a:alpha val="43137"/>
                    </a:srgbClr>
                  </a:outerShdw>
                </a:effectLst>
              </a:rPr>
              <a:t>La concepción por santa Ana se festeja por la Iglesia el nueve de Diciembre, llamando esta concepción como gloriosa y santa</a:t>
            </a:r>
            <a:r>
              <a:rPr lang="es-CL" b="1" dirty="0" smtClean="0">
                <a:solidFill>
                  <a:schemeClr val="tx2">
                    <a:lumMod val="10000"/>
                  </a:schemeClr>
                </a:solidFill>
                <a:effectLst>
                  <a:outerShdw blurRad="38100" dist="38100" dir="2700000" algn="tl">
                    <a:srgbClr val="000000">
                      <a:alpha val="43137"/>
                    </a:srgbClr>
                  </a:outerShdw>
                </a:effectLst>
              </a:rPr>
              <a:t>.</a:t>
            </a:r>
          </a:p>
          <a:p>
            <a:r>
              <a:rPr lang="es-CL" b="1" dirty="0" smtClean="0">
                <a:solidFill>
                  <a:schemeClr val="tx2">
                    <a:lumMod val="10000"/>
                  </a:schemeClr>
                </a:solidFill>
                <a:effectLst>
                  <a:outerShdw blurRad="38100" dist="38100" dir="2700000" algn="tl">
                    <a:srgbClr val="000000">
                      <a:alpha val="43137"/>
                    </a:srgbClr>
                  </a:outerShdw>
                </a:effectLst>
              </a:rPr>
              <a:t>Pero </a:t>
            </a:r>
            <a:r>
              <a:rPr lang="es-CL" b="1" dirty="0">
                <a:solidFill>
                  <a:schemeClr val="tx2">
                    <a:lumMod val="10000"/>
                  </a:schemeClr>
                </a:solidFill>
                <a:effectLst>
                  <a:outerShdw blurRad="38100" dist="38100" dir="2700000" algn="tl">
                    <a:srgbClr val="000000">
                      <a:alpha val="43137"/>
                    </a:srgbClr>
                  </a:outerShdw>
                </a:effectLst>
              </a:rPr>
              <a:t>sin embargo la Iglesia Ortodoxa no acepta esta concepción como </a:t>
            </a:r>
            <a:r>
              <a:rPr lang="es-CL" b="1" dirty="0" err="1">
                <a:solidFill>
                  <a:schemeClr val="tx2">
                    <a:lumMod val="10000"/>
                  </a:schemeClr>
                </a:solidFill>
                <a:effectLst>
                  <a:outerShdw blurRad="38100" dist="38100" dir="2700000" algn="tl">
                    <a:srgbClr val="000000">
                      <a:alpha val="43137"/>
                    </a:srgbClr>
                  </a:outerShdw>
                </a:effectLst>
              </a:rPr>
              <a:t>aspermática</a:t>
            </a:r>
            <a:r>
              <a:rPr lang="es-CL" b="1" dirty="0">
                <a:solidFill>
                  <a:schemeClr val="tx2">
                    <a:lumMod val="10000"/>
                  </a:schemeClr>
                </a:solidFill>
                <a:effectLst>
                  <a:outerShdw blurRad="38100" dist="38100" dir="2700000" algn="tl">
                    <a:srgbClr val="000000">
                      <a:alpha val="43137"/>
                    </a:srgbClr>
                  </a:outerShdw>
                </a:effectLst>
              </a:rPr>
              <a:t> e inmaculada, como lo enseña la iglesia católica romana, que en el siglo </a:t>
            </a:r>
            <a:r>
              <a:rPr lang="es-CL" b="1" dirty="0" smtClean="0">
                <a:solidFill>
                  <a:schemeClr val="tx2">
                    <a:lumMod val="10000"/>
                  </a:schemeClr>
                </a:solidFill>
                <a:effectLst>
                  <a:outerShdw blurRad="38100" dist="38100" dir="2700000" algn="tl">
                    <a:srgbClr val="000000">
                      <a:alpha val="43137"/>
                    </a:srgbClr>
                  </a:outerShdw>
                </a:effectLst>
              </a:rPr>
              <a:t>XIX </a:t>
            </a:r>
            <a:r>
              <a:rPr lang="es-CL" b="1" dirty="0">
                <a:solidFill>
                  <a:schemeClr val="tx2">
                    <a:lumMod val="10000"/>
                  </a:schemeClr>
                </a:solidFill>
                <a:effectLst>
                  <a:outerShdw blurRad="38100" dist="38100" dir="2700000" algn="tl">
                    <a:srgbClr val="000000">
                      <a:alpha val="43137"/>
                    </a:srgbClr>
                  </a:outerShdw>
                </a:effectLst>
              </a:rPr>
              <a:t>promulgó el dogma de la "Concepción inmaculada." Entre los católicos se expresaban objeciones, dirigidas contra esta enseñanza, porque en el concilio de </a:t>
            </a:r>
            <a:r>
              <a:rPr lang="es-CL" b="1" dirty="0" err="1">
                <a:solidFill>
                  <a:schemeClr val="tx2">
                    <a:lumMod val="10000"/>
                  </a:schemeClr>
                </a:solidFill>
                <a:effectLst>
                  <a:outerShdw blurRad="38100" dist="38100" dir="2700000" algn="tl">
                    <a:srgbClr val="000000">
                      <a:alpha val="43137"/>
                    </a:srgbClr>
                  </a:outerShdw>
                </a:effectLst>
              </a:rPr>
              <a:t>Tridensk</a:t>
            </a:r>
            <a:r>
              <a:rPr lang="es-CL" b="1" dirty="0">
                <a:solidFill>
                  <a:schemeClr val="tx2">
                    <a:lumMod val="10000"/>
                  </a:schemeClr>
                </a:solidFill>
                <a:effectLst>
                  <a:outerShdw blurRad="38100" dist="38100" dir="2700000" algn="tl">
                    <a:srgbClr val="000000">
                      <a:alpha val="43137"/>
                    </a:srgbClr>
                  </a:outerShdw>
                </a:effectLst>
              </a:rPr>
              <a:t> se le consideraba solo como una opinión. </a:t>
            </a:r>
            <a:endParaRPr lang="es-CL" b="1" dirty="0" smtClean="0">
              <a:solidFill>
                <a:schemeClr val="tx2">
                  <a:lumMod val="10000"/>
                </a:schemeClr>
              </a:solidFill>
              <a:effectLst>
                <a:outerShdw blurRad="38100" dist="38100" dir="2700000" algn="tl">
                  <a:srgbClr val="000000">
                    <a:alpha val="43137"/>
                  </a:srgbClr>
                </a:outerShdw>
              </a:effectLst>
            </a:endParaRPr>
          </a:p>
          <a:p>
            <a:r>
              <a:rPr lang="es-CL" b="1" dirty="0" smtClean="0">
                <a:solidFill>
                  <a:schemeClr val="tx2">
                    <a:lumMod val="10000"/>
                  </a:schemeClr>
                </a:solidFill>
                <a:effectLst>
                  <a:outerShdw blurRad="38100" dist="38100" dir="2700000" algn="tl">
                    <a:srgbClr val="000000">
                      <a:alpha val="43137"/>
                    </a:srgbClr>
                  </a:outerShdw>
                </a:effectLst>
              </a:rPr>
              <a:t>Mas </a:t>
            </a:r>
            <a:r>
              <a:rPr lang="es-CL" b="1" dirty="0">
                <a:solidFill>
                  <a:schemeClr val="tx2">
                    <a:lumMod val="10000"/>
                  </a:schemeClr>
                </a:solidFill>
                <a:effectLst>
                  <a:outerShdw blurRad="38100" dist="38100" dir="2700000" algn="tl">
                    <a:srgbClr val="000000">
                      <a:alpha val="43137"/>
                    </a:srgbClr>
                  </a:outerShdw>
                </a:effectLst>
              </a:rPr>
              <a:t>en el año 1854 el Papa Pío IX elevó esta opinión de la concepción inmaculada de la Virgen María al grado de un dogma, no teniendo para ello datos algunos ni en las Sagradas Escrituras, ni en las enseñanzas de los Santos Padres de la Iglesia.</a:t>
            </a:r>
          </a:p>
          <a:p>
            <a:endParaRPr lang="es-CL" dirty="0"/>
          </a:p>
        </p:txBody>
      </p:sp>
      <p:pic>
        <p:nvPicPr>
          <p:cNvPr id="4" name="Picture 2" descr="http://saints.oca.org/IconDirectory/LG/greatfeasts/0908nativityofmary.jpg"/>
          <p:cNvPicPr>
            <a:picLocks noChangeAspect="1" noChangeArrowheads="1"/>
          </p:cNvPicPr>
          <p:nvPr/>
        </p:nvPicPr>
        <p:blipFill>
          <a:blip r:embed="rId2"/>
          <a:srcRect/>
          <a:stretch>
            <a:fillRect/>
          </a:stretch>
        </p:blipFill>
        <p:spPr bwMode="auto">
          <a:xfrm>
            <a:off x="7119934" y="0"/>
            <a:ext cx="5072066" cy="6847289"/>
          </a:xfrm>
          <a:prstGeom prst="rect">
            <a:avLst/>
          </a:prstGeom>
          <a:noFill/>
        </p:spPr>
      </p:pic>
    </p:spTree>
    <p:extLst>
      <p:ext uri="{BB962C8B-B14F-4D97-AF65-F5344CB8AC3E}">
        <p14:creationId xmlns:p14="http://schemas.microsoft.com/office/powerpoint/2010/main" val="2189789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a:xfrm>
            <a:off x="1422399" y="1975556"/>
            <a:ext cx="4007557" cy="4312354"/>
          </a:xfrm>
        </p:spPr>
        <p:txBody>
          <a:bodyPr>
            <a:normAutofit/>
          </a:bodyPr>
          <a:lstStyle/>
          <a:p>
            <a:r>
              <a:rPr lang="es-CL" b="1" dirty="0">
                <a:solidFill>
                  <a:schemeClr val="tx2">
                    <a:lumMod val="10000"/>
                  </a:schemeClr>
                </a:solidFill>
                <a:effectLst>
                  <a:outerShdw blurRad="38100" dist="38100" dir="2700000" algn="tl">
                    <a:srgbClr val="000000">
                      <a:alpha val="43137"/>
                    </a:srgbClr>
                  </a:outerShdw>
                </a:effectLst>
              </a:rPr>
              <a:t>La iglesia Ortodoxa solo acepta como inmaculado el nacimiento de nuestro Señor Jesucristo, ya que Él fue dado a luz milagrosamente — del Espíritu Santo y la Virgen María.</a:t>
            </a:r>
          </a:p>
          <a:p>
            <a:endParaRPr lang="es-CL" dirty="0"/>
          </a:p>
          <a:p>
            <a:endParaRPr lang="es-CL" dirty="0"/>
          </a:p>
          <a:p>
            <a:endParaRPr lang="es-CL" dirty="0"/>
          </a:p>
        </p:txBody>
      </p:sp>
      <p:pic>
        <p:nvPicPr>
          <p:cNvPr id="7170" name="Picture 2" descr="Resultado de imagen para annunciation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1264" y="524934"/>
            <a:ext cx="381000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5254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a:xfrm>
            <a:off x="417689" y="451556"/>
            <a:ext cx="5192890" cy="5881511"/>
          </a:xfrm>
        </p:spPr>
        <p:txBody>
          <a:bodyPr>
            <a:normAutofit/>
          </a:bodyPr>
          <a:lstStyle/>
          <a:p>
            <a:r>
              <a:rPr lang="es-CL" b="1" dirty="0">
                <a:solidFill>
                  <a:schemeClr val="tx2">
                    <a:lumMod val="10000"/>
                  </a:schemeClr>
                </a:solidFill>
                <a:effectLst>
                  <a:outerShdw blurRad="38100" dist="38100" dir="2700000" algn="tl">
                    <a:srgbClr val="000000">
                      <a:alpha val="43137"/>
                    </a:srgbClr>
                  </a:outerShdw>
                </a:effectLst>
              </a:rPr>
              <a:t>La Virgen María por su parte, nació por medios naturales y, aunque Ella personalmente era sin pecado, pero sin embargo, como todos, tenía la naturaleza dañada por el pecado original, por lo cual Ella misma necesitaba ser redimida. Según las palabras de San Ambrosio: "de todas los nacidos por mujeres, es completamente Santo solo nuestro Señor Jesucristo, Quien por un especial, nuevo modo de inmaculado nacimiento, no experimentó la corrupción terrenal."</a:t>
            </a:r>
          </a:p>
          <a:p>
            <a:endParaRPr lang="es-CL" dirty="0"/>
          </a:p>
        </p:txBody>
      </p:sp>
      <p:pic>
        <p:nvPicPr>
          <p:cNvPr id="8194" name="Picture 2" descr="Resultado de imagen para nativity mary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9221" y="784578"/>
            <a:ext cx="6028265" cy="4521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67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440266" y="575734"/>
            <a:ext cx="9173633" cy="5359930"/>
          </a:xfrm>
        </p:spPr>
        <p:txBody>
          <a:bodyPr>
            <a:normAutofit/>
          </a:bodyPr>
          <a:lstStyle/>
          <a:p>
            <a:pPr>
              <a:lnSpc>
                <a:spcPct val="80000"/>
              </a:lnSpc>
            </a:pPr>
            <a:r>
              <a:rPr lang="es-CL" sz="4000" dirty="0">
                <a:solidFill>
                  <a:schemeClr val="bg2">
                    <a:lumMod val="25000"/>
                  </a:schemeClr>
                </a:solidFill>
              </a:rPr>
              <a:t>Paralelo: Árbol y Mujer</a:t>
            </a:r>
          </a:p>
          <a:p>
            <a:pPr>
              <a:lnSpc>
                <a:spcPct val="80000"/>
              </a:lnSpc>
            </a:pPr>
            <a:r>
              <a:rPr lang="es-CL" sz="4000" dirty="0">
                <a:solidFill>
                  <a:schemeClr val="bg2">
                    <a:lumMod val="25000"/>
                  </a:schemeClr>
                </a:solidFill>
              </a:rPr>
              <a:t>El relato tradicional de este acontecimiento se encuentra en los escritos apócrifos que no forman parte de las escrituras del Nuevo Testamento.</a:t>
            </a:r>
          </a:p>
          <a:p>
            <a:pPr>
              <a:lnSpc>
                <a:spcPct val="80000"/>
              </a:lnSpc>
            </a:pPr>
            <a:r>
              <a:rPr lang="es-CL" sz="4000" dirty="0">
                <a:solidFill>
                  <a:schemeClr val="bg2">
                    <a:lumMod val="25000"/>
                  </a:schemeClr>
                </a:solidFill>
              </a:rPr>
              <a:t>Especialmente en el de Santiago</a:t>
            </a:r>
          </a:p>
        </p:txBody>
      </p:sp>
    </p:spTree>
    <p:extLst>
      <p:ext uri="{BB962C8B-B14F-4D97-AF65-F5344CB8AC3E}">
        <p14:creationId xmlns:p14="http://schemas.microsoft.com/office/powerpoint/2010/main" val="2039393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CL" b="1" dirty="0" smtClean="0"/>
              <a:t>Himno de la Fiesta - Tono IV </a:t>
            </a:r>
            <a:endParaRPr lang="es-CL" dirty="0"/>
          </a:p>
        </p:txBody>
      </p:sp>
      <p:sp>
        <p:nvSpPr>
          <p:cNvPr id="3" name="2 Marcador de contenido"/>
          <p:cNvSpPr>
            <a:spLocks noGrp="1"/>
          </p:cNvSpPr>
          <p:nvPr>
            <p:ph idx="1"/>
          </p:nvPr>
        </p:nvSpPr>
        <p:spPr/>
        <p:txBody>
          <a:bodyPr/>
          <a:lstStyle/>
          <a:p>
            <a:r>
              <a:rPr lang="es-CL" b="1" dirty="0" smtClean="0"/>
              <a:t>Tu </a:t>
            </a:r>
            <a:r>
              <a:rPr lang="es-CL" b="1" dirty="0"/>
              <a:t>nacimiento, oh Madre de Dios, anunció el gozo a todo el universo, porque de </a:t>
            </a:r>
            <a:r>
              <a:rPr lang="es-CL" b="1" dirty="0" err="1"/>
              <a:t>tí</a:t>
            </a:r>
            <a:r>
              <a:rPr lang="es-CL" b="1" dirty="0"/>
              <a:t> resplandeció el Sol de Justicia, Cristo Dios nuestro: porque aniquilando la maldición nos concedió la bendición y destruyendo la muerte, nos otorgó la vida eterna.</a:t>
            </a:r>
            <a:endParaRPr lang="es-CL" dirty="0"/>
          </a:p>
        </p:txBody>
      </p:sp>
    </p:spTree>
    <p:extLst>
      <p:ext uri="{BB962C8B-B14F-4D97-AF65-F5344CB8AC3E}">
        <p14:creationId xmlns:p14="http://schemas.microsoft.com/office/powerpoint/2010/main" val="175167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b="1" dirty="0" err="1" smtClean="0"/>
              <a:t>Kontakion</a:t>
            </a:r>
            <a:r>
              <a:rPr lang="es-CL" b="1" dirty="0" smtClean="0"/>
              <a:t> </a:t>
            </a:r>
            <a:endParaRPr lang="es-CL" dirty="0"/>
          </a:p>
        </p:txBody>
      </p:sp>
      <p:sp>
        <p:nvSpPr>
          <p:cNvPr id="3" name="2 Marcador de contenido"/>
          <p:cNvSpPr>
            <a:spLocks noGrp="1"/>
          </p:cNvSpPr>
          <p:nvPr>
            <p:ph idx="1"/>
          </p:nvPr>
        </p:nvSpPr>
        <p:spPr/>
        <p:txBody>
          <a:bodyPr/>
          <a:lstStyle/>
          <a:p>
            <a:r>
              <a:rPr lang="es-CL" b="1" dirty="0" smtClean="0"/>
              <a:t>Por </a:t>
            </a:r>
            <a:r>
              <a:rPr lang="es-CL" b="1" dirty="0"/>
              <a:t>tu nacimiento, oh Virgen purísima, Joaquín y Ana fueron librados de la esterilidad; Adán y Eva fueron librados de la corrupción de la muerte. Y nosotros, tu pueblo, librados del sello del pecado. Te celebramos cantando: La mujer estéril da a luz la Madre de Dios, aquella que alimenta nuestra vida.</a:t>
            </a:r>
            <a:endParaRPr lang="es-CL" dirty="0"/>
          </a:p>
        </p:txBody>
      </p:sp>
    </p:spTree>
    <p:extLst>
      <p:ext uri="{BB962C8B-B14F-4D97-AF65-F5344CB8AC3E}">
        <p14:creationId xmlns:p14="http://schemas.microsoft.com/office/powerpoint/2010/main" val="2270088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L" sz="9600" dirty="0"/>
              <a:t>Fiesta</a:t>
            </a:r>
          </a:p>
        </p:txBody>
      </p:sp>
      <p:sp>
        <p:nvSpPr>
          <p:cNvPr id="3" name="2 Marcador de contenido"/>
          <p:cNvSpPr>
            <a:spLocks noGrp="1"/>
          </p:cNvSpPr>
          <p:nvPr>
            <p:ph idx="1"/>
          </p:nvPr>
        </p:nvSpPr>
        <p:spPr/>
        <p:txBody>
          <a:bodyPr>
            <a:normAutofit lnSpcReduction="10000"/>
          </a:bodyPr>
          <a:lstStyle/>
          <a:p>
            <a:pPr>
              <a:lnSpc>
                <a:spcPct val="80000"/>
              </a:lnSpc>
            </a:pPr>
            <a:r>
              <a:rPr lang="es-CL" sz="6600" b="1" dirty="0">
                <a:solidFill>
                  <a:schemeClr val="tx2">
                    <a:lumMod val="10000"/>
                  </a:schemeClr>
                </a:solidFill>
              </a:rPr>
              <a:t>1° Fiesta</a:t>
            </a:r>
          </a:p>
          <a:p>
            <a:pPr>
              <a:lnSpc>
                <a:spcPct val="80000"/>
              </a:lnSpc>
            </a:pPr>
            <a:r>
              <a:rPr lang="es-CL" sz="6600" b="1" dirty="0">
                <a:solidFill>
                  <a:schemeClr val="tx2">
                    <a:lumMod val="10000"/>
                  </a:schemeClr>
                </a:solidFill>
              </a:rPr>
              <a:t>8 de Septiembre</a:t>
            </a:r>
          </a:p>
          <a:p>
            <a:pPr>
              <a:lnSpc>
                <a:spcPct val="80000"/>
              </a:lnSpc>
            </a:pPr>
            <a:r>
              <a:rPr lang="es-CL" sz="6600" b="1" dirty="0">
                <a:solidFill>
                  <a:schemeClr val="tx2">
                    <a:lumMod val="10000"/>
                  </a:schemeClr>
                </a:solidFill>
              </a:rPr>
              <a:t>María el nuevo Templo</a:t>
            </a:r>
          </a:p>
          <a:p>
            <a:pPr>
              <a:lnSpc>
                <a:spcPct val="80000"/>
              </a:lnSpc>
            </a:pPr>
            <a:r>
              <a:rPr lang="es-CL" sz="6600" b="1" dirty="0">
                <a:solidFill>
                  <a:schemeClr val="tx2">
                    <a:lumMod val="10000"/>
                  </a:schemeClr>
                </a:solidFill>
              </a:rPr>
              <a:t>Restauradora</a:t>
            </a:r>
          </a:p>
          <a:p>
            <a:pPr>
              <a:lnSpc>
                <a:spcPct val="80000"/>
              </a:lnSpc>
            </a:pPr>
            <a:endParaRPr lang="es-ES" dirty="0" smtClean="0"/>
          </a:p>
          <a:p>
            <a:endParaRPr lang="es-CL" dirty="0"/>
          </a:p>
        </p:txBody>
      </p:sp>
    </p:spTree>
    <p:extLst>
      <p:ext uri="{BB962C8B-B14F-4D97-AF65-F5344CB8AC3E}">
        <p14:creationId xmlns:p14="http://schemas.microsoft.com/office/powerpoint/2010/main" val="3138857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a:xfrm>
            <a:off x="270933" y="4052711"/>
            <a:ext cx="6513689" cy="2641600"/>
          </a:xfrm>
        </p:spPr>
        <p:txBody>
          <a:bodyPr>
            <a:normAutofit fontScale="92500" lnSpcReduction="10000"/>
          </a:bodyPr>
          <a:lstStyle/>
          <a:p>
            <a:r>
              <a:rPr lang="es-CL" b="1" dirty="0">
                <a:solidFill>
                  <a:schemeClr val="tx2">
                    <a:lumMod val="10000"/>
                  </a:schemeClr>
                </a:solidFill>
                <a:effectLst>
                  <a:outerShdw blurRad="38100" dist="38100" dir="2700000" algn="tl">
                    <a:srgbClr val="000000">
                      <a:alpha val="43137"/>
                    </a:srgbClr>
                  </a:outerShdw>
                </a:effectLst>
              </a:rPr>
              <a:t>En la montañosa provincia del norte de Jerusalén, en la pendiente de una de las montañas cerca del valle </a:t>
            </a:r>
            <a:r>
              <a:rPr lang="es-CL" b="1" dirty="0" err="1">
                <a:solidFill>
                  <a:schemeClr val="tx2">
                    <a:lumMod val="10000"/>
                  </a:schemeClr>
                </a:solidFill>
                <a:effectLst>
                  <a:outerShdw blurRad="38100" dist="38100" dir="2700000" algn="tl">
                    <a:srgbClr val="000000">
                      <a:alpha val="43137"/>
                    </a:srgbClr>
                  </a:outerShdw>
                </a:effectLst>
              </a:rPr>
              <a:t>Esdrelón</a:t>
            </a:r>
            <a:r>
              <a:rPr lang="es-CL" b="1" dirty="0">
                <a:solidFill>
                  <a:schemeClr val="tx2">
                    <a:lumMod val="10000"/>
                  </a:schemeClr>
                </a:solidFill>
                <a:effectLst>
                  <a:outerShdw blurRad="38100" dist="38100" dir="2700000" algn="tl">
                    <a:srgbClr val="000000">
                      <a:alpha val="43137"/>
                    </a:srgbClr>
                  </a:outerShdw>
                </a:effectLst>
              </a:rPr>
              <a:t>, se ubicaba Nazaret. </a:t>
            </a:r>
            <a:endParaRPr lang="es-CL" b="1" dirty="0" smtClean="0">
              <a:solidFill>
                <a:schemeClr val="tx2">
                  <a:lumMod val="10000"/>
                </a:schemeClr>
              </a:solidFill>
              <a:effectLst>
                <a:outerShdw blurRad="38100" dist="38100" dir="2700000" algn="tl">
                  <a:srgbClr val="000000">
                    <a:alpha val="43137"/>
                  </a:srgbClr>
                </a:outerShdw>
              </a:effectLst>
            </a:endParaRPr>
          </a:p>
          <a:p>
            <a:r>
              <a:rPr lang="es-CL" b="1" dirty="0" smtClean="0">
                <a:solidFill>
                  <a:schemeClr val="tx2">
                    <a:lumMod val="10000"/>
                  </a:schemeClr>
                </a:solidFill>
                <a:effectLst>
                  <a:outerShdw blurRad="38100" dist="38100" dir="2700000" algn="tl">
                    <a:srgbClr val="000000">
                      <a:alpha val="43137"/>
                    </a:srgbClr>
                  </a:outerShdw>
                </a:effectLst>
              </a:rPr>
              <a:t>Era </a:t>
            </a:r>
            <a:r>
              <a:rPr lang="es-CL" b="1" dirty="0">
                <a:solidFill>
                  <a:schemeClr val="tx2">
                    <a:lumMod val="10000"/>
                  </a:schemeClr>
                </a:solidFill>
                <a:effectLst>
                  <a:outerShdw blurRad="38100" dist="38100" dir="2700000" algn="tl">
                    <a:srgbClr val="000000">
                      <a:alpha val="43137"/>
                    </a:srgbClr>
                  </a:outerShdw>
                </a:effectLst>
              </a:rPr>
              <a:t>un pueblito pequeño, que históricamente no sobresalía en nada, por lo cual los hebreos se referían a él hasta con cierto desprecio, diciendo: "¿Podrá haber algo bueno de Nazaret</a:t>
            </a:r>
            <a:r>
              <a:rPr lang="es-CL" b="1" dirty="0" smtClean="0">
                <a:solidFill>
                  <a:schemeClr val="tx2">
                    <a:lumMod val="10000"/>
                  </a:schemeClr>
                </a:solidFill>
                <a:effectLst>
                  <a:outerShdw blurRad="38100" dist="38100" dir="2700000" algn="tl">
                    <a:srgbClr val="000000">
                      <a:alpha val="43137"/>
                    </a:srgbClr>
                  </a:outerShdw>
                </a:effectLst>
              </a:rPr>
              <a:t>?"</a:t>
            </a:r>
            <a:endParaRPr lang="es-CL" b="1" dirty="0">
              <a:solidFill>
                <a:schemeClr val="tx2">
                  <a:lumMod val="10000"/>
                </a:schemeClr>
              </a:solidFill>
              <a:effectLst>
                <a:outerShdw blurRad="38100" dist="38100" dir="2700000" algn="tl">
                  <a:srgbClr val="000000">
                    <a:alpha val="43137"/>
                  </a:srgbClr>
                </a:outerShdw>
              </a:effectLst>
            </a:endParaRPr>
          </a:p>
        </p:txBody>
      </p:sp>
      <p:pic>
        <p:nvPicPr>
          <p:cNvPr id="1026" name="Picture 2" descr="Resultado de imagen para nazar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39225" cy="3924301"/>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rotWithShape="1">
          <a:blip r:embed="rId3"/>
          <a:srcRect l="35849" t="21824" r="39460" b="20594"/>
          <a:stretch/>
        </p:blipFill>
        <p:spPr>
          <a:xfrm>
            <a:off x="6931379" y="-1"/>
            <a:ext cx="5260622" cy="6900783"/>
          </a:xfrm>
          <a:prstGeom prst="rect">
            <a:avLst/>
          </a:prstGeom>
        </p:spPr>
      </p:pic>
    </p:spTree>
    <p:extLst>
      <p:ext uri="{BB962C8B-B14F-4D97-AF65-F5344CB8AC3E}">
        <p14:creationId xmlns:p14="http://schemas.microsoft.com/office/powerpoint/2010/main" val="655220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a:xfrm>
            <a:off x="1117600" y="654756"/>
            <a:ext cx="4467225" cy="5280907"/>
          </a:xfrm>
        </p:spPr>
        <p:txBody>
          <a:bodyPr>
            <a:normAutofit/>
          </a:bodyPr>
          <a:lstStyle/>
          <a:p>
            <a:r>
              <a:rPr lang="es-CL" b="1" dirty="0">
                <a:solidFill>
                  <a:schemeClr val="tx2">
                    <a:lumMod val="10000"/>
                  </a:schemeClr>
                </a:solidFill>
                <a:effectLst>
                  <a:outerShdw blurRad="38100" dist="38100" dir="2700000" algn="tl">
                    <a:srgbClr val="000000">
                      <a:alpha val="43137"/>
                    </a:srgbClr>
                  </a:outerShdw>
                </a:effectLst>
              </a:rPr>
              <a:t>En este pueblito vivía la piadosa pareja, Joaquín y Ana, a quiénes el Señor eligió como antecesores del Salvador del mundo. Joaquín provenía de la casa del rey David, y Ana — era de la clase sacerdotal. </a:t>
            </a:r>
            <a:endParaRPr lang="es-CL" b="1" dirty="0" smtClean="0">
              <a:solidFill>
                <a:schemeClr val="tx2">
                  <a:lumMod val="10000"/>
                </a:schemeClr>
              </a:solidFill>
              <a:effectLst>
                <a:outerShdw blurRad="38100" dist="38100" dir="2700000" algn="tl">
                  <a:srgbClr val="000000">
                    <a:alpha val="43137"/>
                  </a:srgbClr>
                </a:outerShdw>
              </a:effectLst>
            </a:endParaRPr>
          </a:p>
          <a:p>
            <a:r>
              <a:rPr lang="es-CL" b="1" dirty="0" smtClean="0">
                <a:solidFill>
                  <a:schemeClr val="tx2">
                    <a:lumMod val="10000"/>
                  </a:schemeClr>
                </a:solidFill>
                <a:effectLst>
                  <a:outerShdw blurRad="38100" dist="38100" dir="2700000" algn="tl">
                    <a:srgbClr val="000000">
                      <a:alpha val="43137"/>
                    </a:srgbClr>
                  </a:outerShdw>
                </a:effectLst>
              </a:rPr>
              <a:t>La </a:t>
            </a:r>
            <a:r>
              <a:rPr lang="es-CL" b="1" dirty="0">
                <a:solidFill>
                  <a:schemeClr val="tx2">
                    <a:lumMod val="10000"/>
                  </a:schemeClr>
                </a:solidFill>
                <a:effectLst>
                  <a:outerShdw blurRad="38100" dist="38100" dir="2700000" algn="tl">
                    <a:srgbClr val="000000">
                      <a:alpha val="43137"/>
                    </a:srgbClr>
                  </a:outerShdw>
                </a:effectLst>
              </a:rPr>
              <a:t>sobrina de Ana, la justa </a:t>
            </a:r>
            <a:r>
              <a:rPr lang="es-CL" b="1" dirty="0" err="1">
                <a:solidFill>
                  <a:schemeClr val="tx2">
                    <a:lumMod val="10000"/>
                  </a:schemeClr>
                </a:solidFill>
                <a:effectLst>
                  <a:outerShdw blurRad="38100" dist="38100" dir="2700000" algn="tl">
                    <a:srgbClr val="000000">
                      <a:alpha val="43137"/>
                    </a:srgbClr>
                  </a:outerShdw>
                </a:effectLst>
              </a:rPr>
              <a:t>Elizabet</a:t>
            </a:r>
            <a:r>
              <a:rPr lang="es-CL" b="1" dirty="0">
                <a:solidFill>
                  <a:schemeClr val="tx2">
                    <a:lumMod val="10000"/>
                  </a:schemeClr>
                </a:solidFill>
                <a:effectLst>
                  <a:outerShdw blurRad="38100" dist="38100" dir="2700000" algn="tl">
                    <a:srgbClr val="000000">
                      <a:alpha val="43137"/>
                    </a:srgbClr>
                  </a:outerShdw>
                </a:effectLst>
              </a:rPr>
              <a:t>, después fue la madre de Juan el Bautista y era prima hermana de la futura Virgen </a:t>
            </a:r>
            <a:r>
              <a:rPr lang="es-CL" b="1" dirty="0" smtClean="0">
                <a:solidFill>
                  <a:schemeClr val="tx2">
                    <a:lumMod val="10000"/>
                  </a:schemeClr>
                </a:solidFill>
                <a:effectLst>
                  <a:outerShdw blurRad="38100" dist="38100" dir="2700000" algn="tl">
                    <a:srgbClr val="000000">
                      <a:alpha val="43137"/>
                    </a:srgbClr>
                  </a:outerShdw>
                </a:effectLst>
              </a:rPr>
              <a:t>María</a:t>
            </a:r>
            <a:endParaRPr lang="es-CL" b="1" dirty="0">
              <a:solidFill>
                <a:schemeClr val="tx2">
                  <a:lumMod val="10000"/>
                </a:schemeClr>
              </a:solidFill>
              <a:effectLst>
                <a:outerShdw blurRad="38100" dist="38100" dir="2700000" algn="tl">
                  <a:srgbClr val="000000">
                    <a:alpha val="43137"/>
                  </a:srgbClr>
                </a:outerShdw>
              </a:effectLst>
            </a:endParaRPr>
          </a:p>
        </p:txBody>
      </p:sp>
      <p:pic>
        <p:nvPicPr>
          <p:cNvPr id="2050" name="Picture 2" descr="Resultado de imagen para sant joaquim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353" y="1035756"/>
            <a:ext cx="2619375"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510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a:xfrm>
            <a:off x="338666" y="485422"/>
            <a:ext cx="5689601" cy="5450241"/>
          </a:xfrm>
        </p:spPr>
        <p:txBody>
          <a:bodyPr>
            <a:normAutofit/>
          </a:bodyPr>
          <a:lstStyle/>
          <a:p>
            <a:r>
              <a:rPr lang="es-CL" b="1" dirty="0">
                <a:solidFill>
                  <a:schemeClr val="tx2">
                    <a:lumMod val="10000"/>
                  </a:schemeClr>
                </a:solidFill>
                <a:effectLst>
                  <a:outerShdw blurRad="38100" dist="38100" dir="2700000" algn="tl">
                    <a:srgbClr val="000000">
                      <a:alpha val="43137"/>
                    </a:srgbClr>
                  </a:outerShdw>
                </a:effectLst>
              </a:rPr>
              <a:t>El justo Joaquín era un hombre que estaba en una acomodada situación económica, y tenía mucha cantidad de ganado. </a:t>
            </a:r>
            <a:endParaRPr lang="es-CL" b="1" dirty="0" smtClean="0">
              <a:solidFill>
                <a:schemeClr val="tx2">
                  <a:lumMod val="10000"/>
                </a:schemeClr>
              </a:solidFill>
              <a:effectLst>
                <a:outerShdw blurRad="38100" dist="38100" dir="2700000" algn="tl">
                  <a:srgbClr val="000000">
                    <a:alpha val="43137"/>
                  </a:srgbClr>
                </a:outerShdw>
              </a:effectLst>
            </a:endParaRPr>
          </a:p>
          <a:p>
            <a:r>
              <a:rPr lang="es-CL" b="1" dirty="0" smtClean="0">
                <a:solidFill>
                  <a:schemeClr val="tx2">
                    <a:lumMod val="10000"/>
                  </a:schemeClr>
                </a:solidFill>
                <a:effectLst>
                  <a:outerShdw blurRad="38100" dist="38100" dir="2700000" algn="tl">
                    <a:srgbClr val="000000">
                      <a:alpha val="43137"/>
                    </a:srgbClr>
                  </a:outerShdw>
                </a:effectLst>
              </a:rPr>
              <a:t>A </a:t>
            </a:r>
            <a:r>
              <a:rPr lang="es-CL" b="1" dirty="0">
                <a:solidFill>
                  <a:schemeClr val="tx2">
                    <a:lumMod val="10000"/>
                  </a:schemeClr>
                </a:solidFill>
                <a:effectLst>
                  <a:outerShdw blurRad="38100" dist="38100" dir="2700000" algn="tl">
                    <a:srgbClr val="000000">
                      <a:alpha val="43137"/>
                    </a:srgbClr>
                  </a:outerShdw>
                </a:effectLst>
              </a:rPr>
              <a:t>pesar de la abundancia, toda la vida de esta justa pareja, estaba impregnada por el espíritu de un devoto amor a Dios y por la caridad hacia el prójimo. </a:t>
            </a:r>
            <a:endParaRPr lang="es-CL" b="1" dirty="0" smtClean="0">
              <a:solidFill>
                <a:schemeClr val="tx2">
                  <a:lumMod val="10000"/>
                </a:schemeClr>
              </a:solidFill>
              <a:effectLst>
                <a:outerShdw blurRad="38100" dist="38100" dir="2700000" algn="tl">
                  <a:srgbClr val="000000">
                    <a:alpha val="43137"/>
                  </a:srgbClr>
                </a:outerShdw>
              </a:effectLst>
            </a:endParaRPr>
          </a:p>
          <a:p>
            <a:r>
              <a:rPr lang="es-CL" b="1" dirty="0" smtClean="0">
                <a:solidFill>
                  <a:schemeClr val="tx2">
                    <a:lumMod val="10000"/>
                  </a:schemeClr>
                </a:solidFill>
                <a:effectLst>
                  <a:outerShdw blurRad="38100" dist="38100" dir="2700000" algn="tl">
                    <a:srgbClr val="000000">
                      <a:alpha val="43137"/>
                    </a:srgbClr>
                  </a:outerShdw>
                </a:effectLst>
              </a:rPr>
              <a:t>Por </a:t>
            </a:r>
            <a:r>
              <a:rPr lang="es-CL" b="1" dirty="0">
                <a:solidFill>
                  <a:schemeClr val="tx2">
                    <a:lumMod val="10000"/>
                  </a:schemeClr>
                </a:solidFill>
                <a:effectLst>
                  <a:outerShdw blurRad="38100" dist="38100" dir="2700000" algn="tl">
                    <a:srgbClr val="000000">
                      <a:alpha val="43137"/>
                    </a:srgbClr>
                  </a:outerShdw>
                </a:effectLst>
              </a:rPr>
              <a:t>estas cualidades ellos gozaban del respeto y el amor de todos. Los mortificaba, sin embargo, una pena: no tenían descendencia, lo cual entre los hebreos se consideraba como indicio de castigo Divino. </a:t>
            </a:r>
            <a:endParaRPr lang="es-CL" b="1" dirty="0" smtClean="0">
              <a:solidFill>
                <a:schemeClr val="tx2">
                  <a:lumMod val="10000"/>
                </a:schemeClr>
              </a:solidFill>
              <a:effectLst>
                <a:outerShdw blurRad="38100" dist="38100" dir="2700000" algn="tl">
                  <a:srgbClr val="000000">
                    <a:alpha val="43137"/>
                  </a:srgbClr>
                </a:outerShdw>
              </a:effectLst>
            </a:endParaRPr>
          </a:p>
        </p:txBody>
      </p:sp>
      <p:pic>
        <p:nvPicPr>
          <p:cNvPr id="4" name="Picture 2" descr="http://www.holymyrrhbearers.com/images/Our%20Monastery/Monastery%20Icons/Theotokos%20NativityOL.jpg"/>
          <p:cNvPicPr>
            <a:picLocks noChangeAspect="1" noChangeArrowheads="1"/>
          </p:cNvPicPr>
          <p:nvPr/>
        </p:nvPicPr>
        <p:blipFill>
          <a:blip r:embed="rId2"/>
          <a:srcRect/>
          <a:stretch>
            <a:fillRect/>
          </a:stretch>
        </p:blipFill>
        <p:spPr bwMode="auto">
          <a:xfrm>
            <a:off x="6809971" y="0"/>
            <a:ext cx="5382029" cy="6791204"/>
          </a:xfrm>
          <a:prstGeom prst="rect">
            <a:avLst/>
          </a:prstGeom>
          <a:noFill/>
        </p:spPr>
      </p:pic>
    </p:spTree>
    <p:extLst>
      <p:ext uri="{BB962C8B-B14F-4D97-AF65-F5344CB8AC3E}">
        <p14:creationId xmlns:p14="http://schemas.microsoft.com/office/powerpoint/2010/main" val="166297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20889" y="474134"/>
            <a:ext cx="5305778" cy="6001643"/>
          </a:xfrm>
          <a:prstGeom prst="rect">
            <a:avLst/>
          </a:prstGeom>
        </p:spPr>
        <p:txBody>
          <a:bodyPr wrap="square">
            <a:spAutoFit/>
          </a:bodyPr>
          <a:lstStyle/>
          <a:p>
            <a:r>
              <a:rPr lang="es-CL" sz="2400" b="1" dirty="0">
                <a:solidFill>
                  <a:schemeClr val="tx2">
                    <a:lumMod val="10000"/>
                  </a:schemeClr>
                </a:solidFill>
                <a:effectLst>
                  <a:outerShdw blurRad="38100" dist="38100" dir="2700000" algn="tl">
                    <a:srgbClr val="000000">
                      <a:alpha val="43137"/>
                    </a:srgbClr>
                  </a:outerShdw>
                </a:effectLst>
              </a:rPr>
              <a:t>Ellos pedían incesantemente a Dios que les enviare un hijo para su alegría, aunque hacia la vejez tenían ya poca esperanza de ello. </a:t>
            </a:r>
            <a:endParaRPr lang="es-CL" sz="2400" b="1" dirty="0" smtClean="0">
              <a:solidFill>
                <a:schemeClr val="tx2">
                  <a:lumMod val="10000"/>
                </a:schemeClr>
              </a:solidFill>
              <a:effectLst>
                <a:outerShdw blurRad="38100" dist="38100" dir="2700000" algn="tl">
                  <a:srgbClr val="000000">
                    <a:alpha val="43137"/>
                  </a:srgbClr>
                </a:outerShdw>
              </a:effectLst>
            </a:endParaRPr>
          </a:p>
          <a:p>
            <a:r>
              <a:rPr lang="es-CL" sz="2400" b="1" dirty="0" smtClean="0">
                <a:solidFill>
                  <a:schemeClr val="tx2">
                    <a:lumMod val="10000"/>
                  </a:schemeClr>
                </a:solidFill>
                <a:effectLst>
                  <a:outerShdw blurRad="38100" dist="38100" dir="2700000" algn="tl">
                    <a:srgbClr val="000000">
                      <a:alpha val="43137"/>
                    </a:srgbClr>
                  </a:outerShdw>
                </a:effectLst>
              </a:rPr>
              <a:t>Joaquín </a:t>
            </a:r>
            <a:r>
              <a:rPr lang="es-CL" sz="2400" b="1" dirty="0">
                <a:solidFill>
                  <a:schemeClr val="tx2">
                    <a:lumMod val="10000"/>
                  </a:schemeClr>
                </a:solidFill>
                <a:effectLst>
                  <a:outerShdw blurRad="38100" dist="38100" dir="2700000" algn="tl">
                    <a:srgbClr val="000000">
                      <a:alpha val="43137"/>
                    </a:srgbClr>
                  </a:outerShdw>
                </a:effectLst>
              </a:rPr>
              <a:t>estaba muy apesadumbrado por la falta de hijos y una vez, trayendo sus ofrendas a Dios, escuchó de cierto Rabí un duro reproche: "¿Por qué razón quieres ofrecer tus dones a Dios antes que otros? ¡Pues tú no eres digno, por no tener descendencia (ser estéril)!" Por causa de tan grande aflicción el justo Joaquín se alejó al desierto para ayunar y rezar.</a:t>
            </a:r>
          </a:p>
        </p:txBody>
      </p:sp>
      <p:pic>
        <p:nvPicPr>
          <p:cNvPr id="3074" name="Picture 2" descr="Resultado de imagen para sant joaquim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6889" y="1616429"/>
            <a:ext cx="5343525" cy="3609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638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a:xfrm>
            <a:off x="508000" y="440268"/>
            <a:ext cx="5825067" cy="6084710"/>
          </a:xfrm>
        </p:spPr>
        <p:txBody>
          <a:bodyPr>
            <a:normAutofit/>
          </a:bodyPr>
          <a:lstStyle/>
          <a:p>
            <a:r>
              <a:rPr lang="es-CL" b="1" dirty="0">
                <a:solidFill>
                  <a:schemeClr val="tx2">
                    <a:lumMod val="10000"/>
                  </a:schemeClr>
                </a:solidFill>
                <a:effectLst>
                  <a:outerShdw blurRad="38100" dist="38100" dir="2700000" algn="tl">
                    <a:srgbClr val="000000">
                      <a:alpha val="43137"/>
                    </a:srgbClr>
                  </a:outerShdw>
                </a:effectLst>
              </a:rPr>
              <a:t>Al conocer esto, la justa Ana, considerándose a si misma culpable por la falta de descendencia, se angustió también y comenzó a orar a Dios todavía con mayor fervor, para que Él la escuchara y le mandara un niño. </a:t>
            </a:r>
            <a:endParaRPr lang="es-CL" b="1" dirty="0" smtClean="0">
              <a:solidFill>
                <a:schemeClr val="tx2">
                  <a:lumMod val="10000"/>
                </a:schemeClr>
              </a:solidFill>
              <a:effectLst>
                <a:outerShdw blurRad="38100" dist="38100" dir="2700000" algn="tl">
                  <a:srgbClr val="000000">
                    <a:alpha val="43137"/>
                  </a:srgbClr>
                </a:outerShdw>
              </a:effectLst>
            </a:endParaRPr>
          </a:p>
          <a:p>
            <a:r>
              <a:rPr lang="es-CL" b="1" dirty="0" smtClean="0">
                <a:solidFill>
                  <a:schemeClr val="tx2">
                    <a:lumMod val="10000"/>
                  </a:schemeClr>
                </a:solidFill>
                <a:effectLst>
                  <a:outerShdw blurRad="38100" dist="38100" dir="2700000" algn="tl">
                    <a:srgbClr val="000000">
                      <a:alpha val="43137"/>
                    </a:srgbClr>
                  </a:outerShdw>
                </a:effectLst>
              </a:rPr>
              <a:t>En </a:t>
            </a:r>
            <a:r>
              <a:rPr lang="es-CL" b="1" dirty="0">
                <a:solidFill>
                  <a:schemeClr val="tx2">
                    <a:lumMod val="10000"/>
                  </a:schemeClr>
                </a:solidFill>
                <a:effectLst>
                  <a:outerShdw blurRad="38100" dist="38100" dir="2700000" algn="tl">
                    <a:srgbClr val="000000">
                      <a:alpha val="43137"/>
                    </a:srgbClr>
                  </a:outerShdw>
                </a:effectLst>
              </a:rPr>
              <a:t>uno de estos estados de oración, se le apareció un Ángel de Dios y le dijo: "Tu oración ha sido escuchada por Dios, y tu concebirás y de ti nacerá una hija bendita, superior a todas las hijas de la tierra. </a:t>
            </a:r>
            <a:endParaRPr lang="es-CL" b="1" dirty="0" smtClean="0">
              <a:solidFill>
                <a:schemeClr val="tx2">
                  <a:lumMod val="10000"/>
                </a:schemeClr>
              </a:solidFill>
              <a:effectLst>
                <a:outerShdw blurRad="38100" dist="38100" dir="2700000" algn="tl">
                  <a:srgbClr val="000000">
                    <a:alpha val="43137"/>
                  </a:srgbClr>
                </a:outerShdw>
              </a:effectLst>
            </a:endParaRPr>
          </a:p>
          <a:p>
            <a:r>
              <a:rPr lang="es-CL" b="1" dirty="0" smtClean="0">
                <a:solidFill>
                  <a:schemeClr val="tx2">
                    <a:lumMod val="10000"/>
                  </a:schemeClr>
                </a:solidFill>
                <a:effectLst>
                  <a:outerShdw blurRad="38100" dist="38100" dir="2700000" algn="tl">
                    <a:srgbClr val="000000">
                      <a:alpha val="43137"/>
                    </a:srgbClr>
                  </a:outerShdw>
                </a:effectLst>
              </a:rPr>
              <a:t>Por </a:t>
            </a:r>
            <a:r>
              <a:rPr lang="es-CL" b="1" dirty="0">
                <a:solidFill>
                  <a:schemeClr val="tx2">
                    <a:lumMod val="10000"/>
                  </a:schemeClr>
                </a:solidFill>
                <a:effectLst>
                  <a:outerShdw blurRad="38100" dist="38100" dir="2700000" algn="tl">
                    <a:srgbClr val="000000">
                      <a:alpha val="43137"/>
                    </a:srgbClr>
                  </a:outerShdw>
                </a:effectLst>
              </a:rPr>
              <a:t>causa de Ella se bendecirán todas las razas de la tierra. Ponle por nombre María</a:t>
            </a:r>
            <a:r>
              <a:rPr lang="es-CL" b="1" dirty="0" smtClean="0">
                <a:solidFill>
                  <a:schemeClr val="tx2">
                    <a:lumMod val="10000"/>
                  </a:schemeClr>
                </a:solidFill>
                <a:effectLst>
                  <a:outerShdw blurRad="38100" dist="38100" dir="2700000" algn="tl">
                    <a:srgbClr val="000000">
                      <a:alpha val="43137"/>
                    </a:srgbClr>
                  </a:outerShdw>
                </a:effectLst>
              </a:rPr>
              <a:t>."</a:t>
            </a:r>
            <a:endParaRPr lang="es-CL" b="1" dirty="0">
              <a:solidFill>
                <a:schemeClr val="tx2">
                  <a:lumMod val="10000"/>
                </a:schemeClr>
              </a:solidFill>
              <a:effectLst>
                <a:outerShdw blurRad="38100" dist="38100" dir="2700000" algn="tl">
                  <a:srgbClr val="000000">
                    <a:alpha val="43137"/>
                  </a:srgbClr>
                </a:outerShdw>
              </a:effectLst>
            </a:endParaRPr>
          </a:p>
        </p:txBody>
      </p:sp>
      <p:pic>
        <p:nvPicPr>
          <p:cNvPr id="4" name="Picture 2" descr="http://blog-by-the-sea.typepad.com/photos/uncategorized/2007/03/21/prayer_of_st_anna_2.jpg"/>
          <p:cNvPicPr>
            <a:picLocks noChangeAspect="1" noChangeArrowheads="1"/>
          </p:cNvPicPr>
          <p:nvPr/>
        </p:nvPicPr>
        <p:blipFill>
          <a:blip r:embed="rId2"/>
          <a:srcRect/>
          <a:stretch>
            <a:fillRect/>
          </a:stretch>
        </p:blipFill>
        <p:spPr bwMode="auto">
          <a:xfrm>
            <a:off x="7177253" y="691429"/>
            <a:ext cx="3086100" cy="4152900"/>
          </a:xfrm>
          <a:prstGeom prst="rect">
            <a:avLst/>
          </a:prstGeom>
          <a:noFill/>
        </p:spPr>
      </p:pic>
    </p:spTree>
    <p:extLst>
      <p:ext uri="{BB962C8B-B14F-4D97-AF65-F5344CB8AC3E}">
        <p14:creationId xmlns:p14="http://schemas.microsoft.com/office/powerpoint/2010/main" val="2550520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a:xfrm>
            <a:off x="756356" y="620889"/>
            <a:ext cx="3905955" cy="5712177"/>
          </a:xfrm>
        </p:spPr>
        <p:txBody>
          <a:bodyPr>
            <a:normAutofit/>
          </a:bodyPr>
          <a:lstStyle/>
          <a:p>
            <a:r>
              <a:rPr lang="es-CL" b="1" dirty="0">
                <a:solidFill>
                  <a:schemeClr val="tx2">
                    <a:lumMod val="10000"/>
                  </a:schemeClr>
                </a:solidFill>
                <a:effectLst>
                  <a:outerShdw blurRad="38100" dist="38100" dir="2700000" algn="tl">
                    <a:srgbClr val="000000">
                      <a:alpha val="43137"/>
                    </a:srgbClr>
                  </a:outerShdw>
                </a:effectLst>
              </a:rPr>
              <a:t>Habiendo escuchado estas dichosas palabras, la justa Ana inclinándose ante el Ángel le dijo: "¡Vive el Señor Mi Dios! ¡Si realmente naciera de mí un niño, lo entregaré al Señor para que esté a Su servicio! ¡Que Lo sirva, glorificando Su nombre durante toda su vida</a:t>
            </a:r>
            <a:r>
              <a:rPr lang="es-CL" b="1" dirty="0" smtClean="0">
                <a:solidFill>
                  <a:schemeClr val="tx2">
                    <a:lumMod val="10000"/>
                  </a:schemeClr>
                </a:solidFill>
                <a:effectLst>
                  <a:outerShdw blurRad="38100" dist="38100" dir="2700000" algn="tl">
                    <a:srgbClr val="000000">
                      <a:alpha val="43137"/>
                    </a:srgbClr>
                  </a:outerShdw>
                </a:effectLst>
              </a:rPr>
              <a:t>!"</a:t>
            </a:r>
            <a:endParaRPr lang="es-CL" b="1" dirty="0">
              <a:solidFill>
                <a:schemeClr val="tx2">
                  <a:lumMod val="10000"/>
                </a:schemeClr>
              </a:solidFill>
              <a:effectLst>
                <a:outerShdw blurRad="38100" dist="38100" dir="2700000" algn="tl">
                  <a:srgbClr val="000000">
                    <a:alpha val="43137"/>
                  </a:srgbClr>
                </a:outerShdw>
              </a:effectLst>
            </a:endParaRPr>
          </a:p>
        </p:txBody>
      </p:sp>
      <p:pic>
        <p:nvPicPr>
          <p:cNvPr id="4098" name="Picture 2" descr="Resultado de imagen para presentation mary temple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9289" y="392287"/>
            <a:ext cx="4585053" cy="5795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097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a:xfrm>
            <a:off x="440267" y="417689"/>
            <a:ext cx="5170312" cy="6073421"/>
          </a:xfrm>
        </p:spPr>
        <p:txBody>
          <a:bodyPr>
            <a:normAutofit/>
          </a:bodyPr>
          <a:lstStyle/>
          <a:p>
            <a:r>
              <a:rPr lang="es-CL" b="1" dirty="0">
                <a:solidFill>
                  <a:schemeClr val="tx2">
                    <a:lumMod val="10000"/>
                  </a:schemeClr>
                </a:solidFill>
                <a:effectLst>
                  <a:outerShdw blurRad="38100" dist="38100" dir="2700000" algn="tl">
                    <a:srgbClr val="000000">
                      <a:alpha val="43137"/>
                    </a:srgbClr>
                  </a:outerShdw>
                </a:effectLst>
              </a:rPr>
              <a:t>Ese mismo Ángel del Señor se le apareció también al justo Joaquín, diciéndole: "Dios aceptó tus oraciones con benevolencia. </a:t>
            </a:r>
            <a:endParaRPr lang="es-CL" b="1" dirty="0" smtClean="0">
              <a:solidFill>
                <a:schemeClr val="tx2">
                  <a:lumMod val="10000"/>
                </a:schemeClr>
              </a:solidFill>
              <a:effectLst>
                <a:outerShdw blurRad="38100" dist="38100" dir="2700000" algn="tl">
                  <a:srgbClr val="000000">
                    <a:alpha val="43137"/>
                  </a:srgbClr>
                </a:outerShdw>
              </a:effectLst>
            </a:endParaRPr>
          </a:p>
          <a:p>
            <a:r>
              <a:rPr lang="es-CL" b="1" dirty="0" smtClean="0">
                <a:solidFill>
                  <a:schemeClr val="tx2">
                    <a:lumMod val="10000"/>
                  </a:schemeClr>
                </a:solidFill>
                <a:effectLst>
                  <a:outerShdw blurRad="38100" dist="38100" dir="2700000" algn="tl">
                    <a:srgbClr val="000000">
                      <a:alpha val="43137"/>
                    </a:srgbClr>
                  </a:outerShdw>
                </a:effectLst>
              </a:rPr>
              <a:t>Tu </a:t>
            </a:r>
            <a:r>
              <a:rPr lang="es-CL" b="1" dirty="0">
                <a:solidFill>
                  <a:schemeClr val="tx2">
                    <a:lumMod val="10000"/>
                  </a:schemeClr>
                </a:solidFill>
                <a:effectLst>
                  <a:outerShdw blurRad="38100" dist="38100" dir="2700000" algn="tl">
                    <a:srgbClr val="000000">
                      <a:alpha val="43137"/>
                    </a:srgbClr>
                  </a:outerShdw>
                </a:effectLst>
              </a:rPr>
              <a:t>esposa Ana concebirá y alumbrará una hija, por Quien todo el mundo se regocijará. </a:t>
            </a:r>
            <a:endParaRPr lang="es-CL" b="1" dirty="0" smtClean="0">
              <a:solidFill>
                <a:schemeClr val="tx2">
                  <a:lumMod val="10000"/>
                </a:schemeClr>
              </a:solidFill>
              <a:effectLst>
                <a:outerShdw blurRad="38100" dist="38100" dir="2700000" algn="tl">
                  <a:srgbClr val="000000">
                    <a:alpha val="43137"/>
                  </a:srgbClr>
                </a:outerShdw>
              </a:effectLst>
            </a:endParaRPr>
          </a:p>
          <a:p>
            <a:r>
              <a:rPr lang="es-CL" b="1" dirty="0" smtClean="0">
                <a:solidFill>
                  <a:schemeClr val="tx2">
                    <a:lumMod val="10000"/>
                  </a:schemeClr>
                </a:solidFill>
                <a:effectLst>
                  <a:outerShdw blurRad="38100" dist="38100" dir="2700000" algn="tl">
                    <a:srgbClr val="000000">
                      <a:alpha val="43137"/>
                    </a:srgbClr>
                  </a:outerShdw>
                </a:effectLst>
              </a:rPr>
              <a:t>He </a:t>
            </a:r>
            <a:r>
              <a:rPr lang="es-CL" b="1" dirty="0">
                <a:solidFill>
                  <a:schemeClr val="tx2">
                    <a:lumMod val="10000"/>
                  </a:schemeClr>
                </a:solidFill>
                <a:effectLst>
                  <a:outerShdw blurRad="38100" dist="38100" dir="2700000" algn="tl">
                    <a:srgbClr val="000000">
                      <a:alpha val="43137"/>
                    </a:srgbClr>
                  </a:outerShdw>
                </a:effectLst>
              </a:rPr>
              <a:t>aquí también la señal de la veracidad de mis palabras: ve a Jerusalén, y allí encontrarás a tu esposa en las puertas doradas."</a:t>
            </a:r>
          </a:p>
          <a:p>
            <a:endParaRPr lang="es-CL" dirty="0"/>
          </a:p>
          <a:p>
            <a:endParaRPr lang="es-CL" dirty="0"/>
          </a:p>
          <a:p>
            <a:endParaRPr lang="es-CL" dirty="0"/>
          </a:p>
          <a:p>
            <a:endParaRPr lang="es-CL" dirty="0"/>
          </a:p>
        </p:txBody>
      </p:sp>
      <p:pic>
        <p:nvPicPr>
          <p:cNvPr id="4" name="Picture 6" descr="http://www.orthodoxmarriageencounter.org/JoacimAnna.jpg"/>
          <p:cNvPicPr>
            <a:picLocks noChangeAspect="1" noChangeArrowheads="1"/>
          </p:cNvPicPr>
          <p:nvPr/>
        </p:nvPicPr>
        <p:blipFill>
          <a:blip r:embed="rId2"/>
          <a:srcRect/>
          <a:stretch>
            <a:fillRect/>
          </a:stretch>
        </p:blipFill>
        <p:spPr bwMode="auto">
          <a:xfrm>
            <a:off x="6398495" y="575010"/>
            <a:ext cx="3381375" cy="4419600"/>
          </a:xfrm>
          <a:prstGeom prst="rect">
            <a:avLst/>
          </a:prstGeom>
          <a:noFill/>
        </p:spPr>
      </p:pic>
    </p:spTree>
    <p:extLst>
      <p:ext uri="{BB962C8B-B14F-4D97-AF65-F5344CB8AC3E}">
        <p14:creationId xmlns:p14="http://schemas.microsoft.com/office/powerpoint/2010/main" val="1407232138"/>
      </p:ext>
    </p:extLst>
  </p:cSld>
  <p:clrMapOvr>
    <a:masterClrMapping/>
  </p:clrMapOvr>
</p:sld>
</file>

<file path=ppt/theme/theme1.xml><?xml version="1.0" encoding="utf-8"?>
<a:theme xmlns:a="http://schemas.openxmlformats.org/drawingml/2006/main" name="Berlí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Berlín</Template>
  <TotalTime>25</TotalTime>
  <Words>1139</Words>
  <Application>Microsoft Office PowerPoint</Application>
  <PresentationFormat>Widescreen</PresentationFormat>
  <Paragraphs>49</Paragraphs>
  <Slides>17</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Trebuchet MS</vt:lpstr>
      <vt:lpstr>Berlín</vt:lpstr>
      <vt:lpstr>PowerPoint Presentation</vt:lpstr>
      <vt:lpstr>Fiesta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Himno de la Fiesta - Tono IV </vt:lpstr>
      <vt:lpstr>Kontakion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francisco salvador</dc:creator>
  <cp:lastModifiedBy>Padre Francisco</cp:lastModifiedBy>
  <cp:revision>4</cp:revision>
  <dcterms:created xsi:type="dcterms:W3CDTF">2018-09-05T21:32:48Z</dcterms:created>
  <dcterms:modified xsi:type="dcterms:W3CDTF">2021-09-07T11:03:42Z</dcterms:modified>
</cp:coreProperties>
</file>