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63" r:id="rId3"/>
    <p:sldId id="257" r:id="rId4"/>
    <p:sldId id="364" r:id="rId5"/>
    <p:sldId id="365" r:id="rId6"/>
    <p:sldId id="366" r:id="rId7"/>
    <p:sldId id="367" r:id="rId8"/>
    <p:sldId id="368" r:id="rId9"/>
    <p:sldId id="369" r:id="rId10"/>
    <p:sldId id="370" r:id="rId11"/>
    <p:sldId id="371" r:id="rId12"/>
    <p:sldId id="372" r:id="rId13"/>
    <p:sldId id="373" r:id="rId14"/>
    <p:sldId id="374" r:id="rId15"/>
    <p:sldId id="375" r:id="rId16"/>
    <p:sldId id="376" r:id="rId17"/>
    <p:sldId id="377" r:id="rId18"/>
    <p:sldId id="378" r:id="rId19"/>
    <p:sldId id="379" r:id="rId20"/>
    <p:sldId id="383" r:id="rId21"/>
    <p:sldId id="380" r:id="rId22"/>
    <p:sldId id="381" r:id="rId23"/>
    <p:sldId id="382" r:id="rId24"/>
    <p:sldId id="385" r:id="rId2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5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10496-B2D0-4021-B881-68B6258F17AA}" type="datetimeFigureOut">
              <a:rPr lang="es-CL" smtClean="0"/>
              <a:t>29-09-2025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489B8-D8C6-41B3-8E40-213FDFE94F5C}" type="slidenum">
              <a:rPr lang="es-CL" smtClean="0"/>
              <a:t>‹#›</a:t>
            </a:fld>
            <a:endParaRPr lang="es-CL"/>
          </a:p>
        </p:txBody>
      </p:sp>
    </p:spTree>
    <p:extLst>
      <p:ext uri="{BB962C8B-B14F-4D97-AF65-F5344CB8AC3E}">
        <p14:creationId xmlns:p14="http://schemas.microsoft.com/office/powerpoint/2010/main" val="343175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8C489B8-D8C6-41B3-8E40-213FDFE94F5C}" type="slidenum">
              <a:rPr lang="es-CL" smtClean="0"/>
              <a:t>5</a:t>
            </a:fld>
            <a:endParaRPr lang="es-CL"/>
          </a:p>
        </p:txBody>
      </p:sp>
    </p:spTree>
    <p:extLst>
      <p:ext uri="{BB962C8B-B14F-4D97-AF65-F5344CB8AC3E}">
        <p14:creationId xmlns:p14="http://schemas.microsoft.com/office/powerpoint/2010/main" val="3864511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E5968F-D9AE-20D9-9215-E8F1836111B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44443783-C176-4CC2-1AC7-18BDCE8086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DE0BBF36-AB58-41AC-653D-91CA7F54301A}"/>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5" name="Marcador de pie de página 4">
            <a:extLst>
              <a:ext uri="{FF2B5EF4-FFF2-40B4-BE49-F238E27FC236}">
                <a16:creationId xmlns:a16="http://schemas.microsoft.com/office/drawing/2014/main" id="{0075D66C-229B-0E14-A7CD-435291C7F78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11A856C-772C-7D0C-9D79-AEBDAC7E0BA5}"/>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284359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887C8-D5F0-7EDA-DAC3-BEF4365CD6E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11322F1-14DA-A934-655F-528A487EA7C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0E69E3C-5E15-957E-E9B9-FC9D337C2B3A}"/>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5" name="Marcador de pie de página 4">
            <a:extLst>
              <a:ext uri="{FF2B5EF4-FFF2-40B4-BE49-F238E27FC236}">
                <a16:creationId xmlns:a16="http://schemas.microsoft.com/office/drawing/2014/main" id="{AD84F3E0-49AD-FDDE-3F53-C1A220829FD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E573AFB-A6C3-6CB0-6889-8214E64F9A59}"/>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391289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9D46667-9771-901C-990F-4A9766C240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EA02958A-FFC8-BEFD-0D05-E8338CC9C8A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5BD9458-F65E-89B9-0F1F-27304F4EC864}"/>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5" name="Marcador de pie de página 4">
            <a:extLst>
              <a:ext uri="{FF2B5EF4-FFF2-40B4-BE49-F238E27FC236}">
                <a16:creationId xmlns:a16="http://schemas.microsoft.com/office/drawing/2014/main" id="{B2D0422E-C8DE-4899-F902-14F80A41C0F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818F809-711C-CE0A-A32D-0B37BD4DDF1B}"/>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295848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5B2B2F-C542-7D45-C3C3-2F872376FCA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7FDC63F-5A10-F68B-3664-7A27EE4114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4B9C23D-BC28-6C82-67B9-253BA3A5CF7A}"/>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5" name="Marcador de pie de página 4">
            <a:extLst>
              <a:ext uri="{FF2B5EF4-FFF2-40B4-BE49-F238E27FC236}">
                <a16:creationId xmlns:a16="http://schemas.microsoft.com/office/drawing/2014/main" id="{B9E2C0B5-064D-F0C9-4D00-EF088AAFB97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9E2AC64-FECD-96FE-D244-88C841A33B2D}"/>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1904097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4380FB-DC68-DE6D-2889-485D10B5DD4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619B452-18EF-360A-967A-8C0BCF55E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D6C6093-FC02-7894-3BF8-156601089527}"/>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5" name="Marcador de pie de página 4">
            <a:extLst>
              <a:ext uri="{FF2B5EF4-FFF2-40B4-BE49-F238E27FC236}">
                <a16:creationId xmlns:a16="http://schemas.microsoft.com/office/drawing/2014/main" id="{C6F1335A-8B43-F2FD-1A67-1CB95BBA133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DD5A0F2-9AE2-2DB4-82B5-098F20FEE87D}"/>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1665112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6F2AE-DBA4-F773-4834-9435D4FF317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91EC6A8-90D5-0CC6-1389-12F72F00B0C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7B30CAE9-C996-85B0-FE9E-E21C06B73F2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FF21B073-A995-0111-512D-89A52B47B546}"/>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6" name="Marcador de pie de página 5">
            <a:extLst>
              <a:ext uri="{FF2B5EF4-FFF2-40B4-BE49-F238E27FC236}">
                <a16:creationId xmlns:a16="http://schemas.microsoft.com/office/drawing/2014/main" id="{921D0AF1-CDD0-8800-228C-21EAED61FF4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40CCB6E-63FF-1625-11A8-488BE98E66CC}"/>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4233264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9A94A-F5F6-3EFA-ACDA-D96633E0A43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6A7121C-3C95-7AC7-93F0-9E83693A8E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CC18E21-AAFF-DB0C-DEEF-CBDB02755D0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8662CF6-E14B-A3CA-7094-4CB97A6786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82DC3E0-DAEF-ACDD-C4F5-38017FDF517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8705C669-FAAE-B28B-3AF0-34F98F9A203B}"/>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8" name="Marcador de pie de página 7">
            <a:extLst>
              <a:ext uri="{FF2B5EF4-FFF2-40B4-BE49-F238E27FC236}">
                <a16:creationId xmlns:a16="http://schemas.microsoft.com/office/drawing/2014/main" id="{F4A02316-5730-990A-136E-F44279FBEDE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1074573C-3F23-9B86-0FEA-FF819018B5E1}"/>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369564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6988D1-6C85-2C47-0E50-259AEBCB315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3B8F3E89-4B39-A7B0-0BD8-FC2A3817A6CA}"/>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4" name="Marcador de pie de página 3">
            <a:extLst>
              <a:ext uri="{FF2B5EF4-FFF2-40B4-BE49-F238E27FC236}">
                <a16:creationId xmlns:a16="http://schemas.microsoft.com/office/drawing/2014/main" id="{D7308922-A93C-8FDF-24A0-346BC1E94E6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43473068-1C25-7206-14A7-39D2A9170385}"/>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102996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3DDCC44-EB3D-5271-3F3C-850E75418115}"/>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3" name="Marcador de pie de página 2">
            <a:extLst>
              <a:ext uri="{FF2B5EF4-FFF2-40B4-BE49-F238E27FC236}">
                <a16:creationId xmlns:a16="http://schemas.microsoft.com/office/drawing/2014/main" id="{E1F23916-3E26-967A-EB4E-9426BBFAC067}"/>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8D7145DD-3281-EFCB-1832-AEBF2DF5EDD5}"/>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2685305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AB85D1-0881-6149-45AF-9E028C8809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353B09C-3DA5-3900-03A5-08074FF908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2606372F-28F4-1F04-9A3D-C699BD085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F7F7703-369E-BF96-0D42-42CD83E40441}"/>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6" name="Marcador de pie de página 5">
            <a:extLst>
              <a:ext uri="{FF2B5EF4-FFF2-40B4-BE49-F238E27FC236}">
                <a16:creationId xmlns:a16="http://schemas.microsoft.com/office/drawing/2014/main" id="{024254DA-039D-E71E-D00F-E2820EEF02E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6208EC3-EF64-B1B4-FF1F-03A7CCFDA30A}"/>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99379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90ABD5-02C7-1564-B718-90DF0A1A644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7A0C3BCC-653B-0BFD-A951-68E8540B5F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F3289C49-5ABF-4823-CA88-6BD344487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5EC68D1-41C5-F875-AB15-58AADEDCA3ED}"/>
              </a:ext>
            </a:extLst>
          </p:cNvPr>
          <p:cNvSpPr>
            <a:spLocks noGrp="1"/>
          </p:cNvSpPr>
          <p:nvPr>
            <p:ph type="dt" sz="half" idx="10"/>
          </p:nvPr>
        </p:nvSpPr>
        <p:spPr/>
        <p:txBody>
          <a:bodyPr/>
          <a:lstStyle/>
          <a:p>
            <a:fld id="{31DF7ADF-0EF7-4BAA-B944-4D0CAD10A430}" type="datetimeFigureOut">
              <a:rPr lang="es-CL" smtClean="0"/>
              <a:t>29-09-2025</a:t>
            </a:fld>
            <a:endParaRPr lang="es-CL"/>
          </a:p>
        </p:txBody>
      </p:sp>
      <p:sp>
        <p:nvSpPr>
          <p:cNvPr id="6" name="Marcador de pie de página 5">
            <a:extLst>
              <a:ext uri="{FF2B5EF4-FFF2-40B4-BE49-F238E27FC236}">
                <a16:creationId xmlns:a16="http://schemas.microsoft.com/office/drawing/2014/main" id="{D194E7C9-7A96-3272-03C1-F7ECC101720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27A8B2C-023E-3DB5-DECE-C2B191F28B81}"/>
              </a:ext>
            </a:extLst>
          </p:cNvPr>
          <p:cNvSpPr>
            <a:spLocks noGrp="1"/>
          </p:cNvSpPr>
          <p:nvPr>
            <p:ph type="sldNum" sz="quarter" idx="12"/>
          </p:nvPr>
        </p:nvSpPr>
        <p:spPr/>
        <p:txBody>
          <a:bodyPr/>
          <a:lstStyle/>
          <a:p>
            <a:fld id="{8B95A566-C007-4648-8522-4E953A22AA81}" type="slidenum">
              <a:rPr lang="es-CL" smtClean="0"/>
              <a:t>‹#›</a:t>
            </a:fld>
            <a:endParaRPr lang="es-CL"/>
          </a:p>
        </p:txBody>
      </p:sp>
    </p:spTree>
    <p:extLst>
      <p:ext uri="{BB962C8B-B14F-4D97-AF65-F5344CB8AC3E}">
        <p14:creationId xmlns:p14="http://schemas.microsoft.com/office/powerpoint/2010/main" val="3298215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365260-B11E-AF64-EF38-852EA6B5DA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F4FE022-9E20-247F-E672-9FB6D8AE30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9CD6922-211A-3E6F-50B6-508A7775DD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F7ADF-0EF7-4BAA-B944-4D0CAD10A430}" type="datetimeFigureOut">
              <a:rPr lang="es-CL" smtClean="0"/>
              <a:t>29-09-2025</a:t>
            </a:fld>
            <a:endParaRPr lang="es-CL"/>
          </a:p>
        </p:txBody>
      </p:sp>
      <p:sp>
        <p:nvSpPr>
          <p:cNvPr id="5" name="Marcador de pie de página 4">
            <a:extLst>
              <a:ext uri="{FF2B5EF4-FFF2-40B4-BE49-F238E27FC236}">
                <a16:creationId xmlns:a16="http://schemas.microsoft.com/office/drawing/2014/main" id="{18D6A2E1-CE53-964B-73E2-2129446F41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9D3ED340-3971-B6E3-AE7A-6CCD97746E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5A566-C007-4648-8522-4E953A22AA81}" type="slidenum">
              <a:rPr lang="es-CL" smtClean="0"/>
              <a:t>‹#›</a:t>
            </a:fld>
            <a:endParaRPr lang="es-CL"/>
          </a:p>
        </p:txBody>
      </p:sp>
    </p:spTree>
    <p:extLst>
      <p:ext uri="{BB962C8B-B14F-4D97-AF65-F5344CB8AC3E}">
        <p14:creationId xmlns:p14="http://schemas.microsoft.com/office/powerpoint/2010/main" val="1222023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37C8E5-78BD-AF52-4E3B-FA3570715873}"/>
              </a:ext>
            </a:extLst>
          </p:cNvPr>
          <p:cNvSpPr>
            <a:spLocks noGrp="1"/>
          </p:cNvSpPr>
          <p:nvPr>
            <p:ph type="ctrTitle"/>
          </p:nvPr>
        </p:nvSpPr>
        <p:spPr>
          <a:xfrm>
            <a:off x="-1090612" y="2225674"/>
            <a:ext cx="9144000" cy="2387600"/>
          </a:xfrm>
        </p:spPr>
        <p:txBody>
          <a:bodyPr/>
          <a:lstStyle/>
          <a:p>
            <a:r>
              <a:rPr lang="es-MX" b="1" dirty="0"/>
              <a:t>Historia de la Iglesia: Concilios</a:t>
            </a:r>
            <a:endParaRPr lang="es-CL" b="1" dirty="0"/>
          </a:p>
        </p:txBody>
      </p:sp>
      <p:sp>
        <p:nvSpPr>
          <p:cNvPr id="3" name="Subtítulo 2">
            <a:extLst>
              <a:ext uri="{FF2B5EF4-FFF2-40B4-BE49-F238E27FC236}">
                <a16:creationId xmlns:a16="http://schemas.microsoft.com/office/drawing/2014/main" id="{8327DCC9-504F-05B7-8332-3CDF359D8401}"/>
              </a:ext>
            </a:extLst>
          </p:cNvPr>
          <p:cNvSpPr>
            <a:spLocks noGrp="1"/>
          </p:cNvSpPr>
          <p:nvPr>
            <p:ph type="subTitle" idx="1"/>
          </p:nvPr>
        </p:nvSpPr>
        <p:spPr>
          <a:xfrm>
            <a:off x="495300" y="4907756"/>
            <a:ext cx="9144000" cy="1655762"/>
          </a:xfrm>
        </p:spPr>
        <p:txBody>
          <a:bodyPr/>
          <a:lstStyle/>
          <a:p>
            <a:pPr algn="l"/>
            <a:r>
              <a:rPr lang="es-MX" dirty="0"/>
              <a:t>Catecismo 2025-2026</a:t>
            </a:r>
          </a:p>
          <a:p>
            <a:pPr algn="l"/>
            <a:r>
              <a:rPr lang="es-MX" dirty="0"/>
              <a:t>Clase 8</a:t>
            </a:r>
          </a:p>
          <a:p>
            <a:pPr algn="l"/>
            <a:r>
              <a:rPr lang="es-MX" dirty="0"/>
              <a:t>Prof. Leonardo de Montecarmelo</a:t>
            </a:r>
            <a:endParaRPr lang="es-CL" dirty="0"/>
          </a:p>
          <a:p>
            <a:endParaRPr lang="es-CL" dirty="0"/>
          </a:p>
        </p:txBody>
      </p:sp>
      <p:pic>
        <p:nvPicPr>
          <p:cNvPr id="4" name="Picture 5">
            <a:extLst>
              <a:ext uri="{FF2B5EF4-FFF2-40B4-BE49-F238E27FC236}">
                <a16:creationId xmlns:a16="http://schemas.microsoft.com/office/drawing/2014/main" id="{9AC6F382-31FA-CF86-13C7-0FAFC4950881}"/>
              </a:ext>
            </a:extLst>
          </p:cNvPr>
          <p:cNvPicPr>
            <a:picLocks noChangeAspect="1"/>
          </p:cNvPicPr>
          <p:nvPr/>
        </p:nvPicPr>
        <p:blipFill>
          <a:blip r:embed="rId2"/>
          <a:stretch>
            <a:fillRect/>
          </a:stretch>
        </p:blipFill>
        <p:spPr>
          <a:xfrm>
            <a:off x="338137" y="294482"/>
            <a:ext cx="2037347" cy="2647613"/>
          </a:xfrm>
          <a:prstGeom prst="rect">
            <a:avLst/>
          </a:prstGeom>
        </p:spPr>
      </p:pic>
      <p:pic>
        <p:nvPicPr>
          <p:cNvPr id="5" name="Imagen 4">
            <a:extLst>
              <a:ext uri="{FF2B5EF4-FFF2-40B4-BE49-F238E27FC236}">
                <a16:creationId xmlns:a16="http://schemas.microsoft.com/office/drawing/2014/main" id="{A2C7984A-C03D-B5F4-0B55-7D22BB5DC280}"/>
              </a:ext>
            </a:extLst>
          </p:cNvPr>
          <p:cNvPicPr>
            <a:picLocks noChangeAspect="1"/>
          </p:cNvPicPr>
          <p:nvPr/>
        </p:nvPicPr>
        <p:blipFill>
          <a:blip r:embed="rId3"/>
          <a:stretch>
            <a:fillRect/>
          </a:stretch>
        </p:blipFill>
        <p:spPr>
          <a:xfrm>
            <a:off x="6911340" y="0"/>
            <a:ext cx="5280660" cy="6858000"/>
          </a:xfrm>
          <a:prstGeom prst="rect">
            <a:avLst/>
          </a:prstGeom>
        </p:spPr>
      </p:pic>
    </p:spTree>
    <p:extLst>
      <p:ext uri="{BB962C8B-B14F-4D97-AF65-F5344CB8AC3E}">
        <p14:creationId xmlns:p14="http://schemas.microsoft.com/office/powerpoint/2010/main" val="350687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18AEC-B480-E2DE-7665-177518392FAC}"/>
              </a:ext>
            </a:extLst>
          </p:cNvPr>
          <p:cNvSpPr>
            <a:spLocks noGrp="1"/>
          </p:cNvSpPr>
          <p:nvPr>
            <p:ph type="title"/>
          </p:nvPr>
        </p:nvSpPr>
        <p:spPr/>
        <p:txBody>
          <a:bodyPr/>
          <a:lstStyle/>
          <a:p>
            <a:r>
              <a:rPr lang="es-MX" b="1" dirty="0"/>
              <a:t>Nestorianismo</a:t>
            </a:r>
            <a:endParaRPr lang="es-CL" b="1" dirty="0"/>
          </a:p>
        </p:txBody>
      </p:sp>
      <p:sp>
        <p:nvSpPr>
          <p:cNvPr id="3" name="Marcador de contenido 2">
            <a:extLst>
              <a:ext uri="{FF2B5EF4-FFF2-40B4-BE49-F238E27FC236}">
                <a16:creationId xmlns:a16="http://schemas.microsoft.com/office/drawing/2014/main" id="{6433652A-FDD8-3FA9-C2DC-ADC35FD3A0AE}"/>
              </a:ext>
            </a:extLst>
          </p:cNvPr>
          <p:cNvSpPr>
            <a:spLocks noGrp="1"/>
          </p:cNvSpPr>
          <p:nvPr>
            <p:ph idx="1"/>
          </p:nvPr>
        </p:nvSpPr>
        <p:spPr>
          <a:xfrm>
            <a:off x="3343276" y="1504950"/>
            <a:ext cx="8501062" cy="5293838"/>
          </a:xfrm>
        </p:spPr>
        <p:txBody>
          <a:bodyPr>
            <a:normAutofit/>
          </a:bodyPr>
          <a:lstStyle/>
          <a:p>
            <a:pPr marL="0" indent="0" algn="just">
              <a:buNone/>
            </a:pPr>
            <a:r>
              <a:rPr lang="es-MX" dirty="0"/>
              <a:t>La nueva disputa era: cómo se unían las dos naturalezas en Cristo.</a:t>
            </a:r>
          </a:p>
          <a:p>
            <a:pPr algn="just"/>
            <a:r>
              <a:rPr lang="es-MX" dirty="0"/>
              <a:t>Nestorio, patriarca de Constantinopla y representante de la Escuela de Antioquía, proponía que Jesús no era idéntico al Hijo, sino que estaba unido a Él, siendo una hipóstasis y naturaleza: la humana. El Hijo aparecía como otra persona (divina).</a:t>
            </a:r>
          </a:p>
          <a:p>
            <a:pPr algn="just"/>
            <a:r>
              <a:rPr lang="es-MX" dirty="0"/>
              <a:t>A cada naturaleza correspondía su respectiva hipóstasis, dividiendo las acciones divinas y humanas en Cristo.</a:t>
            </a:r>
          </a:p>
          <a:p>
            <a:pPr algn="just"/>
            <a:r>
              <a:rPr lang="es-MX" dirty="0"/>
              <a:t>Negó el título de </a:t>
            </a:r>
            <a:r>
              <a:rPr lang="es-MX" dirty="0" err="1"/>
              <a:t>Theotokos</a:t>
            </a:r>
            <a:r>
              <a:rPr lang="es-MX" dirty="0"/>
              <a:t> (Madre de Dios) a la Virgen María, llamándola “</a:t>
            </a:r>
            <a:r>
              <a:rPr lang="es-MX" dirty="0" err="1"/>
              <a:t>Christotokos</a:t>
            </a:r>
            <a:r>
              <a:rPr lang="es-MX" dirty="0"/>
              <a:t>” (Madre de Cristo).</a:t>
            </a:r>
            <a:endParaRPr lang="es-CL" dirty="0"/>
          </a:p>
        </p:txBody>
      </p:sp>
      <p:pic>
        <p:nvPicPr>
          <p:cNvPr id="4" name="Imagen 3">
            <a:extLst>
              <a:ext uri="{FF2B5EF4-FFF2-40B4-BE49-F238E27FC236}">
                <a16:creationId xmlns:a16="http://schemas.microsoft.com/office/drawing/2014/main" id="{17911703-7B5A-1131-E26B-060AA2437E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504950"/>
            <a:ext cx="3043238" cy="5293838"/>
          </a:xfrm>
          <a:prstGeom prst="rect">
            <a:avLst/>
          </a:prstGeom>
        </p:spPr>
      </p:pic>
    </p:spTree>
    <p:extLst>
      <p:ext uri="{BB962C8B-B14F-4D97-AF65-F5344CB8AC3E}">
        <p14:creationId xmlns:p14="http://schemas.microsoft.com/office/powerpoint/2010/main" val="3475616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5A6E81-37ED-A05B-B1F4-461000068DD5}"/>
              </a:ext>
            </a:extLst>
          </p:cNvPr>
          <p:cNvSpPr>
            <a:spLocks noGrp="1"/>
          </p:cNvSpPr>
          <p:nvPr>
            <p:ph type="title"/>
          </p:nvPr>
        </p:nvSpPr>
        <p:spPr/>
        <p:txBody>
          <a:bodyPr/>
          <a:lstStyle/>
          <a:p>
            <a:r>
              <a:rPr lang="es-MX" b="1" dirty="0"/>
              <a:t>Tercer Concilio Ecuménico (Éfeso, 431)</a:t>
            </a:r>
            <a:endParaRPr lang="es-CL" b="1" dirty="0"/>
          </a:p>
        </p:txBody>
      </p:sp>
      <p:sp>
        <p:nvSpPr>
          <p:cNvPr id="3" name="Marcador de contenido 2">
            <a:extLst>
              <a:ext uri="{FF2B5EF4-FFF2-40B4-BE49-F238E27FC236}">
                <a16:creationId xmlns:a16="http://schemas.microsoft.com/office/drawing/2014/main" id="{00D1BF98-790A-8453-FF32-DC2FFC82E8F0}"/>
              </a:ext>
            </a:extLst>
          </p:cNvPr>
          <p:cNvSpPr>
            <a:spLocks noGrp="1"/>
          </p:cNvSpPr>
          <p:nvPr>
            <p:ph idx="1"/>
          </p:nvPr>
        </p:nvSpPr>
        <p:spPr>
          <a:xfrm>
            <a:off x="597074" y="1690688"/>
            <a:ext cx="8291513" cy="4818063"/>
          </a:xfrm>
        </p:spPr>
        <p:txBody>
          <a:bodyPr/>
          <a:lstStyle/>
          <a:p>
            <a:pPr algn="just"/>
            <a:r>
              <a:rPr lang="es-MX" dirty="0"/>
              <a:t>Convocado por Teodosio II</a:t>
            </a:r>
          </a:p>
          <a:p>
            <a:pPr algn="just"/>
            <a:r>
              <a:rPr lang="es-MX" dirty="0"/>
              <a:t>Asistieron unos 200 obispos.</a:t>
            </a:r>
          </a:p>
          <a:p>
            <a:pPr algn="just"/>
            <a:r>
              <a:rPr lang="es-MX" dirty="0"/>
              <a:t>Presidido por San Cirilo de Alejandría.</a:t>
            </a:r>
          </a:p>
          <a:p>
            <a:pPr algn="just"/>
            <a:r>
              <a:rPr lang="es-MX" dirty="0"/>
              <a:t>Se condenó el Nestorianismo y se confirmó la enseñanza de que en Cristo hay dos naturalezas (divina y humana) en una persona. El Verbo encarnado.</a:t>
            </a:r>
          </a:p>
          <a:p>
            <a:pPr algn="just"/>
            <a:r>
              <a:rPr lang="es-MX" dirty="0"/>
              <a:t>Se confirmó el título de </a:t>
            </a:r>
            <a:r>
              <a:rPr lang="es-MX" dirty="0" err="1"/>
              <a:t>Theotokos</a:t>
            </a:r>
            <a:r>
              <a:rPr lang="es-MX" dirty="0"/>
              <a:t>.</a:t>
            </a:r>
          </a:p>
          <a:p>
            <a:pPr algn="just"/>
            <a:r>
              <a:rPr lang="es-MX" dirty="0"/>
              <a:t>Se excomulgó a Nestorio y a los obispos antioquenos que lo apoyaban.</a:t>
            </a:r>
            <a:endParaRPr lang="es-CL" dirty="0"/>
          </a:p>
        </p:txBody>
      </p:sp>
      <p:pic>
        <p:nvPicPr>
          <p:cNvPr id="4" name="Imagen 3">
            <a:extLst>
              <a:ext uri="{FF2B5EF4-FFF2-40B4-BE49-F238E27FC236}">
                <a16:creationId xmlns:a16="http://schemas.microsoft.com/office/drawing/2014/main" id="{5146CDE8-5DB7-9BA7-091E-AD8B7CDB1F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57751" y="1500187"/>
            <a:ext cx="3234249" cy="2657474"/>
          </a:xfrm>
          <a:prstGeom prst="rect">
            <a:avLst/>
          </a:prstGeom>
        </p:spPr>
      </p:pic>
      <p:pic>
        <p:nvPicPr>
          <p:cNvPr id="5" name="Imagen 4">
            <a:extLst>
              <a:ext uri="{FF2B5EF4-FFF2-40B4-BE49-F238E27FC236}">
                <a16:creationId xmlns:a16="http://schemas.microsoft.com/office/drawing/2014/main" id="{287F527B-8EAD-1820-0B3D-9CE18E6211FE}"/>
              </a:ext>
            </a:extLst>
          </p:cNvPr>
          <p:cNvPicPr>
            <a:picLocks noChangeAspect="1"/>
          </p:cNvPicPr>
          <p:nvPr/>
        </p:nvPicPr>
        <p:blipFill>
          <a:blip r:embed="rId3"/>
          <a:stretch>
            <a:fillRect/>
          </a:stretch>
        </p:blipFill>
        <p:spPr>
          <a:xfrm>
            <a:off x="9726787" y="3971925"/>
            <a:ext cx="1922224" cy="2657475"/>
          </a:xfrm>
          <a:prstGeom prst="rect">
            <a:avLst/>
          </a:prstGeom>
        </p:spPr>
      </p:pic>
    </p:spTree>
    <p:extLst>
      <p:ext uri="{BB962C8B-B14F-4D97-AF65-F5344CB8AC3E}">
        <p14:creationId xmlns:p14="http://schemas.microsoft.com/office/powerpoint/2010/main" val="982214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2D11F5-1CDD-1625-D8ED-99F1D7CABF14}"/>
              </a:ext>
            </a:extLst>
          </p:cNvPr>
          <p:cNvSpPr>
            <a:spLocks noGrp="1"/>
          </p:cNvSpPr>
          <p:nvPr>
            <p:ph type="title"/>
          </p:nvPr>
        </p:nvSpPr>
        <p:spPr/>
        <p:txBody>
          <a:bodyPr/>
          <a:lstStyle/>
          <a:p>
            <a:r>
              <a:rPr lang="es-MX" b="1" dirty="0"/>
              <a:t>Monofisismo/</a:t>
            </a:r>
            <a:r>
              <a:rPr lang="es-MX" b="1" dirty="0" err="1"/>
              <a:t>Miafisismo</a:t>
            </a:r>
            <a:endParaRPr lang="es-CL" b="1" dirty="0"/>
          </a:p>
        </p:txBody>
      </p:sp>
      <p:sp>
        <p:nvSpPr>
          <p:cNvPr id="3" name="Marcador de contenido 2">
            <a:extLst>
              <a:ext uri="{FF2B5EF4-FFF2-40B4-BE49-F238E27FC236}">
                <a16:creationId xmlns:a16="http://schemas.microsoft.com/office/drawing/2014/main" id="{993B44E0-A4AB-CD24-5933-F42553AB768B}"/>
              </a:ext>
            </a:extLst>
          </p:cNvPr>
          <p:cNvSpPr>
            <a:spLocks noGrp="1"/>
          </p:cNvSpPr>
          <p:nvPr>
            <p:ph idx="1"/>
          </p:nvPr>
        </p:nvSpPr>
        <p:spPr>
          <a:xfrm>
            <a:off x="695325" y="1690688"/>
            <a:ext cx="8734425" cy="4802187"/>
          </a:xfrm>
        </p:spPr>
        <p:txBody>
          <a:bodyPr>
            <a:normAutofit/>
          </a:bodyPr>
          <a:lstStyle/>
          <a:p>
            <a:pPr marL="0" indent="0" algn="just">
              <a:buNone/>
            </a:pPr>
            <a:r>
              <a:rPr lang="es-MX" dirty="0"/>
              <a:t>Algunas facciones enemigas del Nestorianismo, respondieron desde el otro extremo cayendo en herejía:</a:t>
            </a:r>
          </a:p>
          <a:p>
            <a:pPr algn="just"/>
            <a:r>
              <a:rPr lang="es-MX" dirty="0" err="1"/>
              <a:t>Dióscoro</a:t>
            </a:r>
            <a:r>
              <a:rPr lang="es-MX" dirty="0"/>
              <a:t> de Alejandría, malinterpretando a San Cirilo, afirmó que en Cristo había una naturaleza en una persona.</a:t>
            </a:r>
          </a:p>
          <a:p>
            <a:pPr algn="just"/>
            <a:r>
              <a:rPr lang="es-CL" dirty="0"/>
              <a:t>La visión radical del monje </a:t>
            </a:r>
            <a:r>
              <a:rPr lang="es-CL" dirty="0" err="1"/>
              <a:t>Eutiques</a:t>
            </a:r>
            <a:r>
              <a:rPr lang="es-CL" dirty="0"/>
              <a:t> decía que la naturaleza humana era absorbida por la divina (Monofisismo estricto).</a:t>
            </a:r>
          </a:p>
          <a:p>
            <a:pPr algn="just"/>
            <a:r>
              <a:rPr lang="es-CL" dirty="0"/>
              <a:t>Otros partidarios afirmaron que las dos naturalezas se unían en una nueva naturaleza Divina-Humana (</a:t>
            </a:r>
            <a:r>
              <a:rPr lang="es-CL" dirty="0" err="1"/>
              <a:t>Miafisismo</a:t>
            </a:r>
            <a:r>
              <a:rPr lang="es-CL" dirty="0"/>
              <a:t>).</a:t>
            </a:r>
          </a:p>
        </p:txBody>
      </p:sp>
      <p:pic>
        <p:nvPicPr>
          <p:cNvPr id="4" name="Imagen 3">
            <a:extLst>
              <a:ext uri="{FF2B5EF4-FFF2-40B4-BE49-F238E27FC236}">
                <a16:creationId xmlns:a16="http://schemas.microsoft.com/office/drawing/2014/main" id="{8F3BEF01-87FC-08CD-FEA7-8E1909849EE4}"/>
              </a:ext>
            </a:extLst>
          </p:cNvPr>
          <p:cNvPicPr>
            <a:picLocks noChangeAspect="1"/>
          </p:cNvPicPr>
          <p:nvPr/>
        </p:nvPicPr>
        <p:blipFill>
          <a:blip r:embed="rId2"/>
          <a:stretch>
            <a:fillRect/>
          </a:stretch>
        </p:blipFill>
        <p:spPr>
          <a:xfrm>
            <a:off x="9572625" y="440992"/>
            <a:ext cx="2395537" cy="6051883"/>
          </a:xfrm>
          <a:prstGeom prst="rect">
            <a:avLst/>
          </a:prstGeom>
        </p:spPr>
      </p:pic>
    </p:spTree>
    <p:extLst>
      <p:ext uri="{BB962C8B-B14F-4D97-AF65-F5344CB8AC3E}">
        <p14:creationId xmlns:p14="http://schemas.microsoft.com/office/powerpoint/2010/main" val="1552949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1AC59-97E9-16AD-D471-7559F4C72DB8}"/>
              </a:ext>
            </a:extLst>
          </p:cNvPr>
          <p:cNvSpPr>
            <a:spLocks noGrp="1"/>
          </p:cNvSpPr>
          <p:nvPr>
            <p:ph type="title"/>
          </p:nvPr>
        </p:nvSpPr>
        <p:spPr/>
        <p:txBody>
          <a:bodyPr/>
          <a:lstStyle/>
          <a:p>
            <a:r>
              <a:rPr lang="es-MX" b="1" dirty="0"/>
              <a:t>Cuarto Concilio Ecuménico (Calcedonia, 451)</a:t>
            </a:r>
            <a:endParaRPr lang="es-CL" b="1" dirty="0"/>
          </a:p>
        </p:txBody>
      </p:sp>
      <p:sp>
        <p:nvSpPr>
          <p:cNvPr id="3" name="Marcador de contenido 2">
            <a:extLst>
              <a:ext uri="{FF2B5EF4-FFF2-40B4-BE49-F238E27FC236}">
                <a16:creationId xmlns:a16="http://schemas.microsoft.com/office/drawing/2014/main" id="{32CD6229-C04F-7658-1439-532E7ED50936}"/>
              </a:ext>
            </a:extLst>
          </p:cNvPr>
          <p:cNvSpPr>
            <a:spLocks noGrp="1"/>
          </p:cNvSpPr>
          <p:nvPr>
            <p:ph idx="1"/>
          </p:nvPr>
        </p:nvSpPr>
        <p:spPr>
          <a:xfrm>
            <a:off x="523875" y="1624012"/>
            <a:ext cx="7891463" cy="5233988"/>
          </a:xfrm>
        </p:spPr>
        <p:txBody>
          <a:bodyPr>
            <a:normAutofit fontScale="92500" lnSpcReduction="10000"/>
          </a:bodyPr>
          <a:lstStyle/>
          <a:p>
            <a:pPr algn="just"/>
            <a:r>
              <a:rPr lang="es-MX" dirty="0"/>
              <a:t>Convocado por el emperador Marciano.</a:t>
            </a:r>
          </a:p>
          <a:p>
            <a:pPr algn="just"/>
            <a:r>
              <a:rPr lang="es-MX" dirty="0"/>
              <a:t>Asistieron 520 obispos (otras fuentes dicen +600).</a:t>
            </a:r>
          </a:p>
          <a:p>
            <a:pPr algn="just"/>
            <a:r>
              <a:rPr lang="es-MX" dirty="0"/>
              <a:t>Presidido por San Anatolio de Constantinopla.</a:t>
            </a:r>
          </a:p>
          <a:p>
            <a:pPr algn="just"/>
            <a:r>
              <a:rPr lang="es-MX" dirty="0"/>
              <a:t>Se condenó a los obispos monofisitas y sus seguidores.</a:t>
            </a:r>
          </a:p>
          <a:p>
            <a:pPr algn="just"/>
            <a:r>
              <a:rPr lang="es-MX" dirty="0"/>
              <a:t>Se redactó una definición de la fe en que se expresaba la creencia en las dos naturalezas de Cristo, proclamando que es «perfecto en la divinidad y perfecto en la humanidad»; «verdaderamente Dios y verdaderamente hombre»; «consubstancial al Padre en cuanto a la divinidad y consubstancial a nosotros en cuanto a la humanidad»; «en dos naturalezas, sin confusión, sin cambio, sin división, sin separación»; «en una sola persona y en una sola hipóstasis, no partido o dividido en dos personas, sino uno solo».</a:t>
            </a:r>
          </a:p>
          <a:p>
            <a:pPr algn="just"/>
            <a:endParaRPr lang="es-CL" dirty="0"/>
          </a:p>
        </p:txBody>
      </p:sp>
      <p:pic>
        <p:nvPicPr>
          <p:cNvPr id="4" name="Imagen 3">
            <a:extLst>
              <a:ext uri="{FF2B5EF4-FFF2-40B4-BE49-F238E27FC236}">
                <a16:creationId xmlns:a16="http://schemas.microsoft.com/office/drawing/2014/main" id="{454D17D6-C5F1-A7EA-A707-24CC155DFF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53631" y="2386012"/>
            <a:ext cx="3538369" cy="3143251"/>
          </a:xfrm>
          <a:prstGeom prst="rect">
            <a:avLst/>
          </a:prstGeom>
        </p:spPr>
      </p:pic>
    </p:spTree>
    <p:extLst>
      <p:ext uri="{BB962C8B-B14F-4D97-AF65-F5344CB8AC3E}">
        <p14:creationId xmlns:p14="http://schemas.microsoft.com/office/powerpoint/2010/main" val="4121750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C2B11-32A6-6AA2-52A4-D9A07AE8193D}"/>
              </a:ext>
            </a:extLst>
          </p:cNvPr>
          <p:cNvSpPr>
            <a:spLocks noGrp="1"/>
          </p:cNvSpPr>
          <p:nvPr>
            <p:ph type="title"/>
          </p:nvPr>
        </p:nvSpPr>
        <p:spPr/>
        <p:txBody>
          <a:bodyPr/>
          <a:lstStyle/>
          <a:p>
            <a:r>
              <a:rPr lang="es-MX" b="1" dirty="0"/>
              <a:t>Origenismo/Controversia de los Tres Capítulos</a:t>
            </a:r>
            <a:endParaRPr lang="es-CL" b="1" dirty="0"/>
          </a:p>
        </p:txBody>
      </p:sp>
      <p:sp>
        <p:nvSpPr>
          <p:cNvPr id="3" name="Marcador de contenido 2">
            <a:extLst>
              <a:ext uri="{FF2B5EF4-FFF2-40B4-BE49-F238E27FC236}">
                <a16:creationId xmlns:a16="http://schemas.microsoft.com/office/drawing/2014/main" id="{7E6B9CA6-5542-CEC1-7337-95AD52DE70D9}"/>
              </a:ext>
            </a:extLst>
          </p:cNvPr>
          <p:cNvSpPr>
            <a:spLocks noGrp="1"/>
          </p:cNvSpPr>
          <p:nvPr>
            <p:ph idx="1"/>
          </p:nvPr>
        </p:nvSpPr>
        <p:spPr>
          <a:xfrm>
            <a:off x="3614738" y="1690688"/>
            <a:ext cx="7739062" cy="4486275"/>
          </a:xfrm>
        </p:spPr>
        <p:txBody>
          <a:bodyPr>
            <a:normAutofit lnSpcReduction="10000"/>
          </a:bodyPr>
          <a:lstStyle/>
          <a:p>
            <a:pPr marL="0" indent="0" algn="just">
              <a:buNone/>
            </a:pPr>
            <a:r>
              <a:rPr lang="es-MX" dirty="0"/>
              <a:t>Dos grandes discusiones estallaron durante el reinado del emperador Justiniano I en el siglo VI:</a:t>
            </a:r>
          </a:p>
          <a:p>
            <a:pPr algn="just"/>
            <a:r>
              <a:rPr lang="es-MX" dirty="0"/>
              <a:t>Origenismo: Las ideas de Orígenes de Alejandría (c.184-c.253), seguían causando estragos en el Imperio, especialmente su universalismo, la preexistencia de las almas y la Apocatástasis.</a:t>
            </a:r>
          </a:p>
          <a:p>
            <a:pPr algn="just"/>
            <a:r>
              <a:rPr lang="es-MX" dirty="0"/>
              <a:t>Tres Capítulos: el emperador buscaba traer de vuelta a los monofisitas condenando escritos de carácter nestoriano de tres autores: Teodoro de </a:t>
            </a:r>
            <a:r>
              <a:rPr lang="es-MX" dirty="0" err="1"/>
              <a:t>Mopsuestia</a:t>
            </a:r>
            <a:r>
              <a:rPr lang="es-MX" dirty="0"/>
              <a:t>, </a:t>
            </a:r>
            <a:r>
              <a:rPr lang="es-MX" dirty="0" err="1"/>
              <a:t>Teodoreto</a:t>
            </a:r>
            <a:r>
              <a:rPr lang="es-MX" dirty="0"/>
              <a:t> de Ciro e Ibas de Edesa, aunque los dos últimos se habían reconciliado con la Iglesia.</a:t>
            </a:r>
            <a:endParaRPr lang="es-CL" dirty="0"/>
          </a:p>
        </p:txBody>
      </p:sp>
      <p:pic>
        <p:nvPicPr>
          <p:cNvPr id="4" name="Imagen 3">
            <a:extLst>
              <a:ext uri="{FF2B5EF4-FFF2-40B4-BE49-F238E27FC236}">
                <a16:creationId xmlns:a16="http://schemas.microsoft.com/office/drawing/2014/main" id="{79A1CB7E-742E-4507-A374-0D36F5B651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993" y="1662113"/>
            <a:ext cx="2460207" cy="2919446"/>
          </a:xfrm>
          <a:prstGeom prst="rect">
            <a:avLst/>
          </a:prstGeom>
        </p:spPr>
      </p:pic>
      <p:pic>
        <p:nvPicPr>
          <p:cNvPr id="6" name="Imagen 5">
            <a:extLst>
              <a:ext uri="{FF2B5EF4-FFF2-40B4-BE49-F238E27FC236}">
                <a16:creationId xmlns:a16="http://schemas.microsoft.com/office/drawing/2014/main" id="{1969E156-1E35-7D74-C193-083092E62C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3096" y="4052887"/>
            <a:ext cx="2039027" cy="2714625"/>
          </a:xfrm>
          <a:prstGeom prst="rect">
            <a:avLst/>
          </a:prstGeom>
        </p:spPr>
      </p:pic>
    </p:spTree>
    <p:extLst>
      <p:ext uri="{BB962C8B-B14F-4D97-AF65-F5344CB8AC3E}">
        <p14:creationId xmlns:p14="http://schemas.microsoft.com/office/powerpoint/2010/main" val="389628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C506B8-2F2B-3E5C-8F00-401E3ACBD74A}"/>
              </a:ext>
            </a:extLst>
          </p:cNvPr>
          <p:cNvSpPr>
            <a:spLocks noGrp="1"/>
          </p:cNvSpPr>
          <p:nvPr>
            <p:ph type="title"/>
          </p:nvPr>
        </p:nvSpPr>
        <p:spPr/>
        <p:txBody>
          <a:bodyPr/>
          <a:lstStyle/>
          <a:p>
            <a:r>
              <a:rPr lang="es-MX" b="1" dirty="0"/>
              <a:t>Quinto Concilio Ecuménico</a:t>
            </a:r>
            <a:br>
              <a:rPr lang="es-MX" b="1" dirty="0"/>
            </a:br>
            <a:r>
              <a:rPr lang="es-MX" b="1" dirty="0"/>
              <a:t>(Constantinopla, 553)</a:t>
            </a:r>
            <a:endParaRPr lang="es-CL" b="1" dirty="0"/>
          </a:p>
        </p:txBody>
      </p:sp>
      <p:sp>
        <p:nvSpPr>
          <p:cNvPr id="3" name="Marcador de contenido 2">
            <a:extLst>
              <a:ext uri="{FF2B5EF4-FFF2-40B4-BE49-F238E27FC236}">
                <a16:creationId xmlns:a16="http://schemas.microsoft.com/office/drawing/2014/main" id="{6509A881-D339-A10D-3E7F-27BFE825BE71}"/>
              </a:ext>
            </a:extLst>
          </p:cNvPr>
          <p:cNvSpPr>
            <a:spLocks noGrp="1"/>
          </p:cNvSpPr>
          <p:nvPr>
            <p:ph idx="1"/>
          </p:nvPr>
        </p:nvSpPr>
        <p:spPr>
          <a:xfrm>
            <a:off x="4416469" y="1804987"/>
            <a:ext cx="7570744" cy="5024437"/>
          </a:xfrm>
        </p:spPr>
        <p:txBody>
          <a:bodyPr>
            <a:normAutofit/>
          </a:bodyPr>
          <a:lstStyle/>
          <a:p>
            <a:pPr algn="just"/>
            <a:r>
              <a:rPr lang="es-MX" dirty="0"/>
              <a:t>Convocado por el emperador Justiniano I.</a:t>
            </a:r>
          </a:p>
          <a:p>
            <a:pPr algn="just"/>
            <a:r>
              <a:rPr lang="es-MX" dirty="0"/>
              <a:t>Asistieron 152 obispos (164 al final).</a:t>
            </a:r>
          </a:p>
          <a:p>
            <a:pPr algn="just"/>
            <a:r>
              <a:rPr lang="es-MX" dirty="0"/>
              <a:t>Presidido por San Eutiquio de Constantinopla.</a:t>
            </a:r>
          </a:p>
          <a:p>
            <a:pPr algn="just"/>
            <a:r>
              <a:rPr lang="es-MX" dirty="0"/>
              <a:t>Marcado por el enfrentamiento entre Justiniano y el rebelde Papa </a:t>
            </a:r>
            <a:r>
              <a:rPr lang="es-MX" dirty="0" err="1"/>
              <a:t>Vigilio</a:t>
            </a:r>
            <a:r>
              <a:rPr lang="es-MX" dirty="0"/>
              <a:t> de Roma.</a:t>
            </a:r>
          </a:p>
          <a:p>
            <a:pPr algn="just"/>
            <a:r>
              <a:rPr lang="es-MX" dirty="0"/>
              <a:t>Condena formal del Origenismo y de los Tres Capítulos.</a:t>
            </a:r>
          </a:p>
          <a:p>
            <a:pPr algn="just"/>
            <a:r>
              <a:rPr lang="es-MX" dirty="0"/>
              <a:t>Aprobación de los anatematismos de Justiniano contra Orígenes.</a:t>
            </a:r>
            <a:endParaRPr lang="es-CL" dirty="0"/>
          </a:p>
        </p:txBody>
      </p:sp>
      <p:pic>
        <p:nvPicPr>
          <p:cNvPr id="4" name="Imagen 3">
            <a:extLst>
              <a:ext uri="{FF2B5EF4-FFF2-40B4-BE49-F238E27FC236}">
                <a16:creationId xmlns:a16="http://schemas.microsoft.com/office/drawing/2014/main" id="{67528D29-FB7B-D167-9397-1FC1E801A073}"/>
              </a:ext>
            </a:extLst>
          </p:cNvPr>
          <p:cNvPicPr>
            <a:picLocks noChangeAspect="1"/>
          </p:cNvPicPr>
          <p:nvPr/>
        </p:nvPicPr>
        <p:blipFill>
          <a:blip r:embed="rId2"/>
          <a:stretch>
            <a:fillRect/>
          </a:stretch>
        </p:blipFill>
        <p:spPr>
          <a:xfrm>
            <a:off x="0" y="1814512"/>
            <a:ext cx="4302169" cy="4476750"/>
          </a:xfrm>
          <a:prstGeom prst="rect">
            <a:avLst/>
          </a:prstGeom>
        </p:spPr>
      </p:pic>
    </p:spTree>
    <p:extLst>
      <p:ext uri="{BB962C8B-B14F-4D97-AF65-F5344CB8AC3E}">
        <p14:creationId xmlns:p14="http://schemas.microsoft.com/office/powerpoint/2010/main" val="646572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59B99C-8144-07F0-337D-9D3DFF6D8931}"/>
              </a:ext>
            </a:extLst>
          </p:cNvPr>
          <p:cNvSpPr>
            <a:spLocks noGrp="1"/>
          </p:cNvSpPr>
          <p:nvPr>
            <p:ph type="title"/>
          </p:nvPr>
        </p:nvSpPr>
        <p:spPr/>
        <p:txBody>
          <a:bodyPr/>
          <a:lstStyle/>
          <a:p>
            <a:r>
              <a:rPr lang="es-MX" b="1" dirty="0" err="1"/>
              <a:t>Monoenergismo</a:t>
            </a:r>
            <a:r>
              <a:rPr lang="es-MX" b="1" dirty="0"/>
              <a:t>/Monotelismo</a:t>
            </a:r>
            <a:endParaRPr lang="es-CL" b="1" dirty="0"/>
          </a:p>
        </p:txBody>
      </p:sp>
      <p:sp>
        <p:nvSpPr>
          <p:cNvPr id="3" name="Marcador de contenido 2">
            <a:extLst>
              <a:ext uri="{FF2B5EF4-FFF2-40B4-BE49-F238E27FC236}">
                <a16:creationId xmlns:a16="http://schemas.microsoft.com/office/drawing/2014/main" id="{EF74B668-7BEF-EE67-8F6C-488191A64BA1}"/>
              </a:ext>
            </a:extLst>
          </p:cNvPr>
          <p:cNvSpPr>
            <a:spLocks noGrp="1"/>
          </p:cNvSpPr>
          <p:nvPr>
            <p:ph idx="1"/>
          </p:nvPr>
        </p:nvSpPr>
        <p:spPr>
          <a:xfrm>
            <a:off x="466725" y="1568450"/>
            <a:ext cx="8291513" cy="5075238"/>
          </a:xfrm>
        </p:spPr>
        <p:txBody>
          <a:bodyPr>
            <a:normAutofit fontScale="92500" lnSpcReduction="10000"/>
          </a:bodyPr>
          <a:lstStyle/>
          <a:p>
            <a:pPr algn="just"/>
            <a:r>
              <a:rPr lang="es-MX" dirty="0"/>
              <a:t>El emperador Heraclio en el siglo VII buscó una nueva fórmula para negociar con los monofisitas de Egipto y Siria.</a:t>
            </a:r>
          </a:p>
          <a:p>
            <a:pPr algn="just"/>
            <a:r>
              <a:rPr lang="es-MX" dirty="0"/>
              <a:t>El debate no se quedaba únicamente en el tema de las dos naturalezas en una hipóstasis, sino que se deseaba un entendimiento más psicológico de la persona de Cristo.</a:t>
            </a:r>
          </a:p>
          <a:p>
            <a:pPr algn="just"/>
            <a:r>
              <a:rPr lang="es-MX" dirty="0"/>
              <a:t>El patriarca Sergio I de Constantinopla propuso que en Cristo había dos naturalezas, pero una sola energía divina (</a:t>
            </a:r>
            <a:r>
              <a:rPr lang="es-MX" dirty="0" err="1"/>
              <a:t>monoenergismo</a:t>
            </a:r>
            <a:r>
              <a:rPr lang="es-MX" dirty="0"/>
              <a:t>).</a:t>
            </a:r>
          </a:p>
          <a:p>
            <a:pPr algn="just"/>
            <a:r>
              <a:rPr lang="es-MX" dirty="0"/>
              <a:t>Pronto, un nuevo documento, la </a:t>
            </a:r>
            <a:r>
              <a:rPr lang="es-MX" i="1" dirty="0" err="1"/>
              <a:t>Ekthesis</a:t>
            </a:r>
            <a:r>
              <a:rPr lang="es-MX" dirty="0"/>
              <a:t>, afirmaría que en Cristo hay una única voluntad: la divina (monotelismo).</a:t>
            </a:r>
          </a:p>
          <a:p>
            <a:pPr algn="just"/>
            <a:r>
              <a:rPr lang="es-MX" dirty="0"/>
              <a:t>Constante II encabezó una persecución contra los teólogos ortodoxos opositores del monotelismo.</a:t>
            </a:r>
            <a:endParaRPr lang="es-CL" dirty="0"/>
          </a:p>
        </p:txBody>
      </p:sp>
      <p:pic>
        <p:nvPicPr>
          <p:cNvPr id="4" name="Imagen 3">
            <a:extLst>
              <a:ext uri="{FF2B5EF4-FFF2-40B4-BE49-F238E27FC236}">
                <a16:creationId xmlns:a16="http://schemas.microsoft.com/office/drawing/2014/main" id="{1B56E04B-51E9-59EB-9318-01490E5876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56931" y="1318420"/>
            <a:ext cx="3435069" cy="2290762"/>
          </a:xfrm>
          <a:prstGeom prst="rect">
            <a:avLst/>
          </a:prstGeom>
        </p:spPr>
      </p:pic>
      <p:pic>
        <p:nvPicPr>
          <p:cNvPr id="5" name="Imagen 4">
            <a:extLst>
              <a:ext uri="{FF2B5EF4-FFF2-40B4-BE49-F238E27FC236}">
                <a16:creationId xmlns:a16="http://schemas.microsoft.com/office/drawing/2014/main" id="{F92A4849-CD81-74FC-825A-BD79ED1B2499}"/>
              </a:ext>
            </a:extLst>
          </p:cNvPr>
          <p:cNvPicPr>
            <a:picLocks noChangeAspect="1"/>
          </p:cNvPicPr>
          <p:nvPr/>
        </p:nvPicPr>
        <p:blipFill>
          <a:blip r:embed="rId3"/>
          <a:stretch>
            <a:fillRect/>
          </a:stretch>
        </p:blipFill>
        <p:spPr>
          <a:xfrm>
            <a:off x="8959102" y="3727053"/>
            <a:ext cx="2992392" cy="2916635"/>
          </a:xfrm>
          <a:prstGeom prst="rect">
            <a:avLst/>
          </a:prstGeom>
        </p:spPr>
      </p:pic>
    </p:spTree>
    <p:extLst>
      <p:ext uri="{BB962C8B-B14F-4D97-AF65-F5344CB8AC3E}">
        <p14:creationId xmlns:p14="http://schemas.microsoft.com/office/powerpoint/2010/main" val="3020672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01AF1-1146-CDC9-4F64-2220C68CED91}"/>
              </a:ext>
            </a:extLst>
          </p:cNvPr>
          <p:cNvSpPr>
            <a:spLocks noGrp="1"/>
          </p:cNvSpPr>
          <p:nvPr>
            <p:ph type="title"/>
          </p:nvPr>
        </p:nvSpPr>
        <p:spPr/>
        <p:txBody>
          <a:bodyPr/>
          <a:lstStyle/>
          <a:p>
            <a:r>
              <a:rPr lang="es-MX" b="1" dirty="0"/>
              <a:t>Sexto Concilio Ecuménico</a:t>
            </a:r>
            <a:br>
              <a:rPr lang="es-MX" b="1" dirty="0"/>
            </a:br>
            <a:r>
              <a:rPr lang="es-MX" b="1" dirty="0"/>
              <a:t>(Constantinopla, 680-681)</a:t>
            </a:r>
            <a:endParaRPr lang="es-CL" b="1" dirty="0"/>
          </a:p>
        </p:txBody>
      </p:sp>
      <p:sp>
        <p:nvSpPr>
          <p:cNvPr id="3" name="Marcador de contenido 2">
            <a:extLst>
              <a:ext uri="{FF2B5EF4-FFF2-40B4-BE49-F238E27FC236}">
                <a16:creationId xmlns:a16="http://schemas.microsoft.com/office/drawing/2014/main" id="{4172EEAB-B9EC-3C96-6106-4B94C893B2D3}"/>
              </a:ext>
            </a:extLst>
          </p:cNvPr>
          <p:cNvSpPr>
            <a:spLocks noGrp="1"/>
          </p:cNvSpPr>
          <p:nvPr>
            <p:ph idx="1"/>
          </p:nvPr>
        </p:nvSpPr>
        <p:spPr>
          <a:xfrm>
            <a:off x="638174" y="2055813"/>
            <a:ext cx="10977563" cy="4437062"/>
          </a:xfrm>
        </p:spPr>
        <p:txBody>
          <a:bodyPr>
            <a:normAutofit fontScale="85000" lnSpcReduction="10000"/>
          </a:bodyPr>
          <a:lstStyle/>
          <a:p>
            <a:pPr algn="just"/>
            <a:r>
              <a:rPr lang="es-MX" dirty="0"/>
              <a:t>Convocado por el emperador Constantino IV.</a:t>
            </a:r>
          </a:p>
          <a:p>
            <a:pPr algn="just"/>
            <a:r>
              <a:rPr lang="es-MX" dirty="0"/>
              <a:t>Asistieron 151 obispos.</a:t>
            </a:r>
          </a:p>
          <a:p>
            <a:pPr algn="just"/>
            <a:r>
              <a:rPr lang="es-MX" dirty="0"/>
              <a:t>Presidido por San Jorge I de Constantinopla.</a:t>
            </a:r>
          </a:p>
          <a:p>
            <a:pPr algn="just"/>
            <a:r>
              <a:rPr lang="es-MX" dirty="0"/>
              <a:t>Condena del monotelismo y de Teodoro de </a:t>
            </a:r>
            <a:r>
              <a:rPr lang="es-MX" dirty="0" err="1"/>
              <a:t>Pharan</a:t>
            </a:r>
            <a:r>
              <a:rPr lang="es-MX" dirty="0"/>
              <a:t>, Sergio de Constantinopla, Honorio de Roma, Pirro, Pablo y Pedro (estos últimos tres de Constantinopla), Ciro de Alejandría, Macario de Antioquía (depuesto en la decimocuarta sesión), su discípulo Esteban y el monje </a:t>
            </a:r>
            <a:r>
              <a:rPr lang="es-MX" dirty="0" err="1"/>
              <a:t>Policronio</a:t>
            </a:r>
            <a:r>
              <a:rPr lang="es-MX" dirty="0"/>
              <a:t>.</a:t>
            </a:r>
          </a:p>
          <a:p>
            <a:pPr algn="just"/>
            <a:r>
              <a:rPr lang="es-MX" i="1" dirty="0"/>
              <a:t>“Profesamos también, de acuerdo con la enseñanza de los santos padres, que en Él (Cristo) hay dos voluntades naturales o deseos, y dos acciones inseparables, sin cambio, sin división y sin confusión. Las dos voluntades naturales no son opuestas la una a la otra, como algunos deshonrosos herejes sostienen. ¡Esto no es así! Sino que Su voluntad humana no contradice ni lucha, sino que sigue o más precisamente se somete a sí misma a la omnipotente voluntad Divina”.</a:t>
            </a:r>
            <a:endParaRPr lang="es-CL" i="1" dirty="0"/>
          </a:p>
        </p:txBody>
      </p:sp>
      <p:pic>
        <p:nvPicPr>
          <p:cNvPr id="4" name="Imagen 3">
            <a:extLst>
              <a:ext uri="{FF2B5EF4-FFF2-40B4-BE49-F238E27FC236}">
                <a16:creationId xmlns:a16="http://schemas.microsoft.com/office/drawing/2014/main" id="{2CE84222-B801-1548-BFCB-5FE0919E1D8C}"/>
              </a:ext>
            </a:extLst>
          </p:cNvPr>
          <p:cNvPicPr>
            <a:picLocks noChangeAspect="1"/>
          </p:cNvPicPr>
          <p:nvPr/>
        </p:nvPicPr>
        <p:blipFill>
          <a:blip r:embed="rId2"/>
          <a:stretch>
            <a:fillRect/>
          </a:stretch>
        </p:blipFill>
        <p:spPr>
          <a:xfrm>
            <a:off x="7229474" y="0"/>
            <a:ext cx="4850009" cy="3234918"/>
          </a:xfrm>
          <a:prstGeom prst="rect">
            <a:avLst/>
          </a:prstGeom>
        </p:spPr>
      </p:pic>
    </p:spTree>
    <p:extLst>
      <p:ext uri="{BB962C8B-B14F-4D97-AF65-F5344CB8AC3E}">
        <p14:creationId xmlns:p14="http://schemas.microsoft.com/office/powerpoint/2010/main" val="2981976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55A457-D3A9-AFFD-801B-55FDF9F9CD44}"/>
              </a:ext>
            </a:extLst>
          </p:cNvPr>
          <p:cNvSpPr>
            <a:spLocks noGrp="1"/>
          </p:cNvSpPr>
          <p:nvPr>
            <p:ph type="title"/>
          </p:nvPr>
        </p:nvSpPr>
        <p:spPr>
          <a:xfrm>
            <a:off x="623887" y="88900"/>
            <a:ext cx="10515600" cy="1325563"/>
          </a:xfrm>
        </p:spPr>
        <p:txBody>
          <a:bodyPr/>
          <a:lstStyle/>
          <a:p>
            <a:r>
              <a:rPr lang="es-MX" b="1" dirty="0"/>
              <a:t>La Querella Iconoclasta</a:t>
            </a:r>
            <a:endParaRPr lang="es-CL" b="1" dirty="0"/>
          </a:p>
        </p:txBody>
      </p:sp>
      <p:sp>
        <p:nvSpPr>
          <p:cNvPr id="3" name="Marcador de contenido 2">
            <a:extLst>
              <a:ext uri="{FF2B5EF4-FFF2-40B4-BE49-F238E27FC236}">
                <a16:creationId xmlns:a16="http://schemas.microsoft.com/office/drawing/2014/main" id="{7EC8193D-B526-0E1F-F178-8A92DCD6636F}"/>
              </a:ext>
            </a:extLst>
          </p:cNvPr>
          <p:cNvSpPr>
            <a:spLocks noGrp="1"/>
          </p:cNvSpPr>
          <p:nvPr>
            <p:ph idx="1"/>
          </p:nvPr>
        </p:nvSpPr>
        <p:spPr>
          <a:xfrm>
            <a:off x="2656787" y="1414463"/>
            <a:ext cx="9310689" cy="4943475"/>
          </a:xfrm>
        </p:spPr>
        <p:txBody>
          <a:bodyPr>
            <a:normAutofit/>
          </a:bodyPr>
          <a:lstStyle/>
          <a:p>
            <a:pPr algn="just"/>
            <a:r>
              <a:rPr lang="es-MX" dirty="0"/>
              <a:t>Promovida por el emperador León III desde 726, la herejía iconoclasta condenaba los iconos como ídolos. Se despojó a las iglesias de imágenes y se instalaron obispos iconoclastas.</a:t>
            </a:r>
          </a:p>
          <a:p>
            <a:pPr algn="just"/>
            <a:r>
              <a:rPr lang="es-MX" dirty="0"/>
              <a:t>El emperador Constantino V argumentaba que la naturaleza divina no podía ser representada. Al hacer un icono de Cristo, o bien se confundían las naturalezas (monofisismo) o se le mostraba como un hombre distinto de Dios (nestorianismo).</a:t>
            </a:r>
          </a:p>
          <a:p>
            <a:pPr algn="just"/>
            <a:r>
              <a:rPr lang="es-MX" dirty="0"/>
              <a:t>Constantino V controló la Iglesia Bizantina y encabezó una violenta persecución contra los </a:t>
            </a:r>
            <a:r>
              <a:rPr lang="es-MX" dirty="0" err="1"/>
              <a:t>iconódulos</a:t>
            </a:r>
            <a:r>
              <a:rPr lang="es-MX" dirty="0"/>
              <a:t>, especialmente contra los monjes.</a:t>
            </a:r>
          </a:p>
          <a:p>
            <a:pPr algn="just"/>
            <a:r>
              <a:rPr lang="es-MX" dirty="0"/>
              <a:t>La persecución acabaría a la muerte del emperador León IV.</a:t>
            </a:r>
            <a:endParaRPr lang="es-CL" dirty="0"/>
          </a:p>
        </p:txBody>
      </p:sp>
      <p:pic>
        <p:nvPicPr>
          <p:cNvPr id="4" name="Imagen 3">
            <a:extLst>
              <a:ext uri="{FF2B5EF4-FFF2-40B4-BE49-F238E27FC236}">
                <a16:creationId xmlns:a16="http://schemas.microsoft.com/office/drawing/2014/main" id="{3E1E9A03-9A2C-1E9D-6324-B86F57F7D1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71" y="1139827"/>
            <a:ext cx="2354614" cy="3429000"/>
          </a:xfrm>
          <a:prstGeom prst="rect">
            <a:avLst/>
          </a:prstGeom>
        </p:spPr>
      </p:pic>
      <p:pic>
        <p:nvPicPr>
          <p:cNvPr id="5" name="Imagen 4">
            <a:extLst>
              <a:ext uri="{FF2B5EF4-FFF2-40B4-BE49-F238E27FC236}">
                <a16:creationId xmlns:a16="http://schemas.microsoft.com/office/drawing/2014/main" id="{B5EA3A28-20E0-61A2-8FBF-CFD32DA790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524" y="3846511"/>
            <a:ext cx="2189089" cy="2986087"/>
          </a:xfrm>
          <a:prstGeom prst="rect">
            <a:avLst/>
          </a:prstGeom>
        </p:spPr>
      </p:pic>
    </p:spTree>
    <p:extLst>
      <p:ext uri="{BB962C8B-B14F-4D97-AF65-F5344CB8AC3E}">
        <p14:creationId xmlns:p14="http://schemas.microsoft.com/office/powerpoint/2010/main" val="1381122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14D624-322E-5CFB-271B-156C092EEA2E}"/>
              </a:ext>
            </a:extLst>
          </p:cNvPr>
          <p:cNvSpPr>
            <a:spLocks noGrp="1"/>
          </p:cNvSpPr>
          <p:nvPr>
            <p:ph type="title"/>
          </p:nvPr>
        </p:nvSpPr>
        <p:spPr>
          <a:xfrm>
            <a:off x="838200" y="218281"/>
            <a:ext cx="10515600" cy="1325563"/>
          </a:xfrm>
        </p:spPr>
        <p:txBody>
          <a:bodyPr/>
          <a:lstStyle/>
          <a:p>
            <a:r>
              <a:rPr lang="es-MX" b="1" dirty="0"/>
              <a:t>Séptimo Concilio Ecuménico (Nicea, 787)</a:t>
            </a:r>
            <a:endParaRPr lang="es-CL" b="1" dirty="0"/>
          </a:p>
        </p:txBody>
      </p:sp>
      <p:sp>
        <p:nvSpPr>
          <p:cNvPr id="3" name="Marcador de contenido 2">
            <a:extLst>
              <a:ext uri="{FF2B5EF4-FFF2-40B4-BE49-F238E27FC236}">
                <a16:creationId xmlns:a16="http://schemas.microsoft.com/office/drawing/2014/main" id="{3AB4198B-CD0C-B58E-08D0-775558748601}"/>
              </a:ext>
            </a:extLst>
          </p:cNvPr>
          <p:cNvSpPr>
            <a:spLocks noGrp="1"/>
          </p:cNvSpPr>
          <p:nvPr>
            <p:ph idx="1"/>
          </p:nvPr>
        </p:nvSpPr>
        <p:spPr>
          <a:xfrm>
            <a:off x="3214687" y="1462086"/>
            <a:ext cx="8582025" cy="4995863"/>
          </a:xfrm>
        </p:spPr>
        <p:txBody>
          <a:bodyPr>
            <a:normAutofit fontScale="92500" lnSpcReduction="10000"/>
          </a:bodyPr>
          <a:lstStyle/>
          <a:p>
            <a:pPr algn="just"/>
            <a:r>
              <a:rPr lang="es-MX" dirty="0"/>
              <a:t>Convocado por la emperatriz Irene.</a:t>
            </a:r>
          </a:p>
          <a:p>
            <a:pPr algn="just"/>
            <a:r>
              <a:rPr lang="es-MX" dirty="0"/>
              <a:t>Asistieron 308 obispos + representantes de los monasterios.</a:t>
            </a:r>
          </a:p>
          <a:p>
            <a:pPr algn="just"/>
            <a:r>
              <a:rPr lang="es-MX" dirty="0"/>
              <a:t>Presidido por San </a:t>
            </a:r>
            <a:r>
              <a:rPr lang="es-MX" dirty="0" err="1"/>
              <a:t>Tarasio</a:t>
            </a:r>
            <a:r>
              <a:rPr lang="es-MX" dirty="0"/>
              <a:t> de Constantinopla.</a:t>
            </a:r>
          </a:p>
          <a:p>
            <a:pPr algn="just"/>
            <a:r>
              <a:rPr lang="es-MX" dirty="0"/>
              <a:t>Se condenó la iconoclasia como herejía y el Concilio Iconoclasta de </a:t>
            </a:r>
            <a:r>
              <a:rPr lang="es-MX" dirty="0" err="1"/>
              <a:t>Hiereia</a:t>
            </a:r>
            <a:r>
              <a:rPr lang="es-MX" dirty="0"/>
              <a:t> de 754.</a:t>
            </a:r>
          </a:p>
          <a:p>
            <a:pPr algn="just"/>
            <a:r>
              <a:rPr lang="es-MX" dirty="0"/>
              <a:t>Se definió la distinción entre la «veneración de honor» («</a:t>
            </a:r>
            <a:r>
              <a:rPr lang="es-MX" dirty="0" err="1"/>
              <a:t>proskynesis</a:t>
            </a:r>
            <a:r>
              <a:rPr lang="es-MX" dirty="0"/>
              <a:t>») dada a los santos y los iconos y la adoración («</a:t>
            </a:r>
            <a:r>
              <a:rPr lang="es-MX" dirty="0" err="1"/>
              <a:t>latreia</a:t>
            </a:r>
            <a:r>
              <a:rPr lang="es-MX" dirty="0"/>
              <a:t>») que es dada solamente a Dios.</a:t>
            </a:r>
          </a:p>
          <a:p>
            <a:pPr algn="just"/>
            <a:r>
              <a:rPr lang="es-MX" i="1" dirty="0"/>
              <a:t>“En su honor se hará una ofrenda de incienso y luces, conforme a la piadosa costumbre de los hombres de antaño. Pues el honor rendido a la imagen es transmitido al prototipo, y quien venera la imagen, venera en ella la hipóstasis de aquel que está representado”.</a:t>
            </a:r>
            <a:endParaRPr lang="es-CL" i="1" dirty="0"/>
          </a:p>
        </p:txBody>
      </p:sp>
      <p:pic>
        <p:nvPicPr>
          <p:cNvPr id="4" name="Imagen 3">
            <a:extLst>
              <a:ext uri="{FF2B5EF4-FFF2-40B4-BE49-F238E27FC236}">
                <a16:creationId xmlns:a16="http://schemas.microsoft.com/office/drawing/2014/main" id="{6A236BFD-B9A9-2045-F2E7-9ED93F964A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971" y="1264442"/>
            <a:ext cx="2547804" cy="3499130"/>
          </a:xfrm>
          <a:prstGeom prst="rect">
            <a:avLst/>
          </a:prstGeom>
        </p:spPr>
      </p:pic>
      <p:pic>
        <p:nvPicPr>
          <p:cNvPr id="5" name="Imagen 4">
            <a:extLst>
              <a:ext uri="{FF2B5EF4-FFF2-40B4-BE49-F238E27FC236}">
                <a16:creationId xmlns:a16="http://schemas.microsoft.com/office/drawing/2014/main" id="{228B4322-F221-ED7E-1DB2-846D0CF39A34}"/>
              </a:ext>
            </a:extLst>
          </p:cNvPr>
          <p:cNvPicPr>
            <a:picLocks noChangeAspect="1"/>
          </p:cNvPicPr>
          <p:nvPr/>
        </p:nvPicPr>
        <p:blipFill>
          <a:blip r:embed="rId3"/>
          <a:stretch>
            <a:fillRect/>
          </a:stretch>
        </p:blipFill>
        <p:spPr>
          <a:xfrm>
            <a:off x="461494" y="4857750"/>
            <a:ext cx="2011293" cy="1985962"/>
          </a:xfrm>
          <a:prstGeom prst="rect">
            <a:avLst/>
          </a:prstGeom>
        </p:spPr>
      </p:pic>
    </p:spTree>
    <p:extLst>
      <p:ext uri="{BB962C8B-B14F-4D97-AF65-F5344CB8AC3E}">
        <p14:creationId xmlns:p14="http://schemas.microsoft.com/office/powerpoint/2010/main" val="4226111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E13F-31E3-EE55-41B0-F1D4C12518D6}"/>
              </a:ext>
            </a:extLst>
          </p:cNvPr>
          <p:cNvSpPr>
            <a:spLocks noGrp="1"/>
          </p:cNvSpPr>
          <p:nvPr>
            <p:ph type="title"/>
          </p:nvPr>
        </p:nvSpPr>
        <p:spPr>
          <a:xfrm>
            <a:off x="455732" y="828091"/>
            <a:ext cx="9613861" cy="1080938"/>
          </a:xfrm>
        </p:spPr>
        <p:txBody>
          <a:bodyPr>
            <a:noAutofit/>
          </a:bodyPr>
          <a:lstStyle/>
          <a:p>
            <a:r>
              <a:rPr lang="es-ES_tradnl" sz="8800" b="1" baseline="30000" dirty="0"/>
              <a:t>Oración antes del Estudio </a:t>
            </a:r>
            <a:endParaRPr lang="en-US" sz="8800" dirty="0"/>
          </a:p>
        </p:txBody>
      </p:sp>
      <p:sp>
        <p:nvSpPr>
          <p:cNvPr id="3" name="Content Placeholder 2">
            <a:extLst>
              <a:ext uri="{FF2B5EF4-FFF2-40B4-BE49-F238E27FC236}">
                <a16:creationId xmlns:a16="http://schemas.microsoft.com/office/drawing/2014/main" id="{6FEBA4BE-63A4-38D9-DE68-3A69E6A149CC}"/>
              </a:ext>
            </a:extLst>
          </p:cNvPr>
          <p:cNvSpPr>
            <a:spLocks noGrp="1"/>
          </p:cNvSpPr>
          <p:nvPr>
            <p:ph idx="1"/>
          </p:nvPr>
        </p:nvSpPr>
        <p:spPr>
          <a:xfrm>
            <a:off x="288759" y="2181725"/>
            <a:ext cx="5272504" cy="4416927"/>
          </a:xfrm>
        </p:spPr>
        <p:txBody>
          <a:bodyPr>
            <a:normAutofit/>
          </a:bodyPr>
          <a:lstStyle/>
          <a:p>
            <a:pPr algn="just"/>
            <a:r>
              <a:rPr lang="es-ES" sz="2800" b="1" baseline="30000" dirty="0">
                <a:effectLst>
                  <a:outerShdw blurRad="38100" dist="38100" dir="2700000" algn="tl">
                    <a:srgbClr val="000000">
                      <a:alpha val="43137"/>
                    </a:srgbClr>
                  </a:outerShdw>
                </a:effectLst>
              </a:rPr>
              <a:t>En el nombre del Padre, del Hijo y del Espíritu Santo.</a:t>
            </a:r>
          </a:p>
          <a:p>
            <a:pPr algn="just"/>
            <a:r>
              <a:rPr lang="es-ES" sz="2800" b="1" baseline="30000" dirty="0">
                <a:effectLst>
                  <a:outerShdw blurRad="38100" dist="38100" dir="2700000" algn="tl">
                    <a:srgbClr val="000000">
                      <a:alpha val="43137"/>
                    </a:srgbClr>
                  </a:outerShdw>
                </a:effectLst>
              </a:rPr>
              <a:t>Cristo nuestro Señor, dador de luz y sabiduría, que abriste los ojos del ciego y transformaste a los pescadores en sabios heraldos y maestros del Evangelio a través de la venida del Espíritu Santo, haz también brillar en nuestras mentes la luz de la gracia del Espíritu Santo. Concédenos el discernimiento, la comprensión y la sabiduría en el aprendizaje. Haznos capaces de completar nuestras tareas y abundar en toda obra buena, porque a ti se debe todo honor y toda gloria. Amén</a:t>
            </a:r>
            <a:r>
              <a:rPr lang="es-ES" baseline="30000" dirty="0"/>
              <a:t>.</a:t>
            </a:r>
          </a:p>
          <a:p>
            <a:endParaRPr lang="en-US" dirty="0"/>
          </a:p>
        </p:txBody>
      </p:sp>
      <p:sp>
        <p:nvSpPr>
          <p:cNvPr id="5" name="TextBox 4">
            <a:extLst>
              <a:ext uri="{FF2B5EF4-FFF2-40B4-BE49-F238E27FC236}">
                <a16:creationId xmlns:a16="http://schemas.microsoft.com/office/drawing/2014/main" id="{8D1A9408-9DB9-1A5D-5D79-2840C325177E}"/>
              </a:ext>
            </a:extLst>
          </p:cNvPr>
          <p:cNvSpPr txBox="1"/>
          <p:nvPr/>
        </p:nvSpPr>
        <p:spPr>
          <a:xfrm>
            <a:off x="6186905" y="2080983"/>
            <a:ext cx="5604042" cy="4247317"/>
          </a:xfrm>
          <a:prstGeom prst="rect">
            <a:avLst/>
          </a:prstGeom>
          <a:noFill/>
        </p:spPr>
        <p:txBody>
          <a:bodyPr wrap="square">
            <a:spAutoFit/>
          </a:bodyPr>
          <a:lstStyle/>
          <a:p>
            <a:pPr algn="just"/>
            <a:r>
              <a:rPr lang="es-ES" b="1" dirty="0">
                <a:effectLst>
                  <a:outerShdw blurRad="38100" dist="38100" dir="2700000" algn="tl">
                    <a:srgbClr val="000000">
                      <a:alpha val="43137"/>
                    </a:srgbClr>
                  </a:outerShdw>
                </a:effectLst>
              </a:rPr>
              <a:t>Bendito Señor, envía ahora la gracia de tu Espíritu Santo sobre nosotros para fortalecernos y poder aprender bien el tema que vamos a estudiar y así convertirnos en mejores personas para Tu gloria, la alegría de nuestras familias y el beneficio de Tu iglesia y nuestra nación. Amén</a:t>
            </a:r>
          </a:p>
          <a:p>
            <a:pPr algn="just"/>
            <a:endParaRPr lang="es-ES" b="1" dirty="0">
              <a:effectLst>
                <a:outerShdw blurRad="38100" dist="38100" dir="2700000" algn="tl">
                  <a:srgbClr val="000000">
                    <a:alpha val="43137"/>
                  </a:srgbClr>
                </a:outerShdw>
              </a:effectLst>
            </a:endParaRPr>
          </a:p>
          <a:p>
            <a:pPr algn="just"/>
            <a:r>
              <a:rPr lang="es-ES" b="1" dirty="0">
                <a:effectLst>
                  <a:outerShdw blurRad="38100" dist="38100" dir="2700000" algn="tl">
                    <a:srgbClr val="000000">
                      <a:alpha val="43137"/>
                    </a:srgbClr>
                  </a:outerShdw>
                </a:effectLst>
              </a:rPr>
              <a:t>Cristo, la luz verdadera, que iluminas y santificas a todo hombre que viene al mundo, haz que la luz de tu rostro brille sobre nosotros para que podamos ver Tu luz inaccesible, guía nuestros pasos en el camino de tus mandamientos, por la intercesión de Tu Santísima Madre, de san Ignacio de Antioquía, patrón de nuestro Instituto y de todos los santos. Amén.</a:t>
            </a:r>
          </a:p>
        </p:txBody>
      </p:sp>
      <p:pic>
        <p:nvPicPr>
          <p:cNvPr id="6" name="Picture 5">
            <a:extLst>
              <a:ext uri="{FF2B5EF4-FFF2-40B4-BE49-F238E27FC236}">
                <a16:creationId xmlns:a16="http://schemas.microsoft.com/office/drawing/2014/main" id="{071E63FB-2FF0-1CF7-A7FD-9A736101FD87}"/>
              </a:ext>
            </a:extLst>
          </p:cNvPr>
          <p:cNvPicPr>
            <a:picLocks noChangeAspect="1"/>
          </p:cNvPicPr>
          <p:nvPr/>
        </p:nvPicPr>
        <p:blipFill>
          <a:blip r:embed="rId2"/>
          <a:stretch>
            <a:fillRect/>
          </a:stretch>
        </p:blipFill>
        <p:spPr>
          <a:xfrm>
            <a:off x="9753600" y="225401"/>
            <a:ext cx="2037347" cy="2647613"/>
          </a:xfrm>
          <a:prstGeom prst="rect">
            <a:avLst/>
          </a:prstGeom>
        </p:spPr>
      </p:pic>
    </p:spTree>
    <p:extLst>
      <p:ext uri="{BB962C8B-B14F-4D97-AF65-F5344CB8AC3E}">
        <p14:creationId xmlns:p14="http://schemas.microsoft.com/office/powerpoint/2010/main" val="415909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5">
            <a:extLst>
              <a:ext uri="{FF2B5EF4-FFF2-40B4-BE49-F238E27FC236}">
                <a16:creationId xmlns:a16="http://schemas.microsoft.com/office/drawing/2014/main" id="{942F3D1B-9F1B-385A-CF00-FE4FCB02831A}"/>
              </a:ext>
            </a:extLst>
          </p:cNvPr>
          <p:cNvGraphicFramePr>
            <a:graphicFrameLocks noGrp="1"/>
          </p:cNvGraphicFramePr>
          <p:nvPr>
            <p:extLst>
              <p:ext uri="{D42A27DB-BD31-4B8C-83A1-F6EECF244321}">
                <p14:modId xmlns:p14="http://schemas.microsoft.com/office/powerpoint/2010/main" val="1213856697"/>
              </p:ext>
            </p:extLst>
          </p:nvPr>
        </p:nvGraphicFramePr>
        <p:xfrm>
          <a:off x="354012" y="87630"/>
          <a:ext cx="11483975" cy="6682739"/>
        </p:xfrm>
        <a:graphic>
          <a:graphicData uri="http://schemas.openxmlformats.org/drawingml/2006/table">
            <a:tbl>
              <a:tblPr firstRow="1" bandRow="1">
                <a:tableStyleId>{5C22544A-7EE6-4342-B048-85BDC9FD1C3A}</a:tableStyleId>
              </a:tblPr>
              <a:tblGrid>
                <a:gridCol w="1011239">
                  <a:extLst>
                    <a:ext uri="{9D8B030D-6E8A-4147-A177-3AD203B41FA5}">
                      <a16:colId xmlns:a16="http://schemas.microsoft.com/office/drawing/2014/main" val="246828475"/>
                    </a:ext>
                  </a:extLst>
                </a:gridCol>
                <a:gridCol w="985837">
                  <a:extLst>
                    <a:ext uri="{9D8B030D-6E8A-4147-A177-3AD203B41FA5}">
                      <a16:colId xmlns:a16="http://schemas.microsoft.com/office/drawing/2014/main" val="66259192"/>
                    </a:ext>
                  </a:extLst>
                </a:gridCol>
                <a:gridCol w="1628775">
                  <a:extLst>
                    <a:ext uri="{9D8B030D-6E8A-4147-A177-3AD203B41FA5}">
                      <a16:colId xmlns:a16="http://schemas.microsoft.com/office/drawing/2014/main" val="1628474319"/>
                    </a:ext>
                  </a:extLst>
                </a:gridCol>
                <a:gridCol w="1592262">
                  <a:extLst>
                    <a:ext uri="{9D8B030D-6E8A-4147-A177-3AD203B41FA5}">
                      <a16:colId xmlns:a16="http://schemas.microsoft.com/office/drawing/2014/main" val="1166267745"/>
                    </a:ext>
                  </a:extLst>
                </a:gridCol>
                <a:gridCol w="6265862">
                  <a:extLst>
                    <a:ext uri="{9D8B030D-6E8A-4147-A177-3AD203B41FA5}">
                      <a16:colId xmlns:a16="http://schemas.microsoft.com/office/drawing/2014/main" val="4069853815"/>
                    </a:ext>
                  </a:extLst>
                </a:gridCol>
              </a:tblGrid>
              <a:tr h="763746">
                <a:tc>
                  <a:txBody>
                    <a:bodyPr/>
                    <a:lstStyle/>
                    <a:p>
                      <a:pPr algn="ctr"/>
                      <a:r>
                        <a:rPr lang="es-MX" dirty="0"/>
                        <a:t>Concilio</a:t>
                      </a:r>
                      <a:endParaRPr lang="es-CL" dirty="0"/>
                    </a:p>
                  </a:txBody>
                  <a:tcPr/>
                </a:tc>
                <a:tc>
                  <a:txBody>
                    <a:bodyPr/>
                    <a:lstStyle/>
                    <a:p>
                      <a:pPr algn="ctr"/>
                      <a:r>
                        <a:rPr lang="es-MX" dirty="0"/>
                        <a:t>Año</a:t>
                      </a:r>
                      <a:endParaRPr lang="es-CL" dirty="0"/>
                    </a:p>
                  </a:txBody>
                  <a:tcPr/>
                </a:tc>
                <a:tc>
                  <a:txBody>
                    <a:bodyPr/>
                    <a:lstStyle/>
                    <a:p>
                      <a:pPr algn="ctr"/>
                      <a:r>
                        <a:rPr lang="es-MX" dirty="0"/>
                        <a:t>Ciudad</a:t>
                      </a:r>
                      <a:endParaRPr lang="es-CL" dirty="0"/>
                    </a:p>
                  </a:txBody>
                  <a:tcPr/>
                </a:tc>
                <a:tc>
                  <a:txBody>
                    <a:bodyPr/>
                    <a:lstStyle/>
                    <a:p>
                      <a:pPr algn="ctr"/>
                      <a:r>
                        <a:rPr lang="es-MX" dirty="0"/>
                        <a:t>Convocado por</a:t>
                      </a:r>
                      <a:endParaRPr lang="es-CL" dirty="0"/>
                    </a:p>
                  </a:txBody>
                  <a:tcPr/>
                </a:tc>
                <a:tc>
                  <a:txBody>
                    <a:bodyPr/>
                    <a:lstStyle/>
                    <a:p>
                      <a:pPr algn="ctr"/>
                      <a:r>
                        <a:rPr lang="es-MX" dirty="0"/>
                        <a:t>Principales temas de discusión</a:t>
                      </a:r>
                      <a:endParaRPr lang="es-CL" dirty="0"/>
                    </a:p>
                  </a:txBody>
                  <a:tcPr/>
                </a:tc>
                <a:extLst>
                  <a:ext uri="{0D108BD9-81ED-4DB2-BD59-A6C34878D82A}">
                    <a16:rowId xmlns:a16="http://schemas.microsoft.com/office/drawing/2014/main" val="477621224"/>
                  </a:ext>
                </a:extLst>
              </a:tr>
              <a:tr h="763746">
                <a:tc>
                  <a:txBody>
                    <a:bodyPr/>
                    <a:lstStyle/>
                    <a:p>
                      <a:pPr algn="ctr"/>
                      <a:r>
                        <a:rPr lang="es-MX" dirty="0"/>
                        <a:t>1°</a:t>
                      </a:r>
                      <a:endParaRPr lang="es-CL" dirty="0"/>
                    </a:p>
                  </a:txBody>
                  <a:tcPr/>
                </a:tc>
                <a:tc>
                  <a:txBody>
                    <a:bodyPr/>
                    <a:lstStyle/>
                    <a:p>
                      <a:pPr algn="ctr"/>
                      <a:r>
                        <a:rPr lang="es-MX" dirty="0"/>
                        <a:t>325</a:t>
                      </a:r>
                      <a:endParaRPr lang="es-CL" dirty="0"/>
                    </a:p>
                  </a:txBody>
                  <a:tcPr/>
                </a:tc>
                <a:tc>
                  <a:txBody>
                    <a:bodyPr/>
                    <a:lstStyle/>
                    <a:p>
                      <a:pPr algn="ctr"/>
                      <a:r>
                        <a:rPr lang="es-MX" dirty="0"/>
                        <a:t>Nicea</a:t>
                      </a:r>
                      <a:endParaRPr lang="es-CL" dirty="0"/>
                    </a:p>
                  </a:txBody>
                  <a:tcPr/>
                </a:tc>
                <a:tc>
                  <a:txBody>
                    <a:bodyPr/>
                    <a:lstStyle/>
                    <a:p>
                      <a:pPr algn="ctr"/>
                      <a:r>
                        <a:rPr lang="es-MX" dirty="0"/>
                        <a:t>Constantino I</a:t>
                      </a:r>
                      <a:endParaRPr lang="es-CL" dirty="0"/>
                    </a:p>
                  </a:txBody>
                  <a:tcPr/>
                </a:tc>
                <a:tc>
                  <a:txBody>
                    <a:bodyPr/>
                    <a:lstStyle/>
                    <a:p>
                      <a:pPr algn="just"/>
                      <a:r>
                        <a:rPr lang="es-MX" dirty="0"/>
                        <a:t>Arrianismo, Fecha de la Pascua, Cisma </a:t>
                      </a:r>
                      <a:r>
                        <a:rPr lang="es-MX" dirty="0" err="1"/>
                        <a:t>Meliciano</a:t>
                      </a:r>
                      <a:r>
                        <a:rPr lang="es-MX" dirty="0"/>
                        <a:t>. Formuló la primera parte del Credo, definiendo la Divinidad del Hijo de</a:t>
                      </a:r>
                    </a:p>
                    <a:p>
                      <a:pPr algn="just"/>
                      <a:r>
                        <a:rPr lang="es-MX" dirty="0"/>
                        <a:t>Dios.</a:t>
                      </a:r>
                      <a:endParaRPr lang="es-CL" dirty="0"/>
                    </a:p>
                  </a:txBody>
                  <a:tcPr/>
                </a:tc>
                <a:extLst>
                  <a:ext uri="{0D108BD9-81ED-4DB2-BD59-A6C34878D82A}">
                    <a16:rowId xmlns:a16="http://schemas.microsoft.com/office/drawing/2014/main" val="715115000"/>
                  </a:ext>
                </a:extLst>
              </a:tr>
              <a:tr h="763746">
                <a:tc>
                  <a:txBody>
                    <a:bodyPr/>
                    <a:lstStyle/>
                    <a:p>
                      <a:pPr algn="ctr"/>
                      <a:r>
                        <a:rPr lang="es-MX" dirty="0"/>
                        <a:t>2°</a:t>
                      </a:r>
                      <a:endParaRPr lang="es-CL" dirty="0"/>
                    </a:p>
                  </a:txBody>
                  <a:tcPr/>
                </a:tc>
                <a:tc>
                  <a:txBody>
                    <a:bodyPr/>
                    <a:lstStyle/>
                    <a:p>
                      <a:pPr algn="ctr"/>
                      <a:r>
                        <a:rPr lang="es-MX" dirty="0"/>
                        <a:t>381</a:t>
                      </a:r>
                      <a:endParaRPr lang="es-CL" dirty="0"/>
                    </a:p>
                  </a:txBody>
                  <a:tcPr/>
                </a:tc>
                <a:tc>
                  <a:txBody>
                    <a:bodyPr/>
                    <a:lstStyle/>
                    <a:p>
                      <a:pPr algn="ctr"/>
                      <a:r>
                        <a:rPr lang="es-MX" dirty="0"/>
                        <a:t>Constantinopla</a:t>
                      </a:r>
                      <a:endParaRPr lang="es-CL" dirty="0"/>
                    </a:p>
                  </a:txBody>
                  <a:tcPr/>
                </a:tc>
                <a:tc>
                  <a:txBody>
                    <a:bodyPr/>
                    <a:lstStyle/>
                    <a:p>
                      <a:pPr algn="ctr"/>
                      <a:r>
                        <a:rPr lang="es-MX" dirty="0"/>
                        <a:t>Teodosio I</a:t>
                      </a:r>
                      <a:endParaRPr lang="es-CL" dirty="0"/>
                    </a:p>
                  </a:txBody>
                  <a:tcPr/>
                </a:tc>
                <a:tc>
                  <a:txBody>
                    <a:bodyPr/>
                    <a:lstStyle/>
                    <a:p>
                      <a:pPr algn="just"/>
                      <a:r>
                        <a:rPr lang="es-MX" dirty="0"/>
                        <a:t>Apolinarismo, </a:t>
                      </a:r>
                      <a:r>
                        <a:rPr lang="es-MX" dirty="0" err="1"/>
                        <a:t>Macedonianismo</a:t>
                      </a:r>
                      <a:r>
                        <a:rPr lang="es-MX" dirty="0"/>
                        <a:t>, Arrianismo. Formuló la segunda parte del Credo, definiendo la Divinidad del Espíritu</a:t>
                      </a:r>
                    </a:p>
                    <a:p>
                      <a:pPr algn="just"/>
                      <a:r>
                        <a:rPr lang="es-MX" dirty="0"/>
                        <a:t>Santo.</a:t>
                      </a:r>
                      <a:endParaRPr lang="es-CL" dirty="0"/>
                    </a:p>
                  </a:txBody>
                  <a:tcPr/>
                </a:tc>
                <a:extLst>
                  <a:ext uri="{0D108BD9-81ED-4DB2-BD59-A6C34878D82A}">
                    <a16:rowId xmlns:a16="http://schemas.microsoft.com/office/drawing/2014/main" val="3288617407"/>
                  </a:ext>
                </a:extLst>
              </a:tr>
              <a:tr h="763746">
                <a:tc>
                  <a:txBody>
                    <a:bodyPr/>
                    <a:lstStyle/>
                    <a:p>
                      <a:pPr algn="ctr"/>
                      <a:r>
                        <a:rPr lang="es-MX" dirty="0"/>
                        <a:t>3°</a:t>
                      </a:r>
                      <a:endParaRPr lang="es-CL" dirty="0"/>
                    </a:p>
                  </a:txBody>
                  <a:tcPr/>
                </a:tc>
                <a:tc>
                  <a:txBody>
                    <a:bodyPr/>
                    <a:lstStyle/>
                    <a:p>
                      <a:pPr algn="ctr"/>
                      <a:r>
                        <a:rPr lang="es-MX" dirty="0"/>
                        <a:t>431</a:t>
                      </a:r>
                      <a:endParaRPr lang="es-CL" dirty="0"/>
                    </a:p>
                  </a:txBody>
                  <a:tcPr/>
                </a:tc>
                <a:tc>
                  <a:txBody>
                    <a:bodyPr/>
                    <a:lstStyle/>
                    <a:p>
                      <a:pPr algn="ctr"/>
                      <a:r>
                        <a:rPr lang="es-MX" dirty="0"/>
                        <a:t>Éfeso</a:t>
                      </a:r>
                      <a:endParaRPr lang="es-CL" dirty="0"/>
                    </a:p>
                  </a:txBody>
                  <a:tcPr/>
                </a:tc>
                <a:tc>
                  <a:txBody>
                    <a:bodyPr/>
                    <a:lstStyle/>
                    <a:p>
                      <a:pPr algn="ctr"/>
                      <a:r>
                        <a:rPr lang="es-MX" dirty="0"/>
                        <a:t>Teodosio II</a:t>
                      </a:r>
                      <a:endParaRPr lang="es-CL" dirty="0"/>
                    </a:p>
                  </a:txBody>
                  <a:tcPr/>
                </a:tc>
                <a:tc>
                  <a:txBody>
                    <a:bodyPr/>
                    <a:lstStyle/>
                    <a:p>
                      <a:pPr algn="just"/>
                      <a:r>
                        <a:rPr lang="es-MX" dirty="0"/>
                        <a:t>Nestorianismo. Definió a Cristo como el Verbo Encarnado de Dios, y a la Virgen María como “</a:t>
                      </a:r>
                      <a:r>
                        <a:rPr lang="es-MX" dirty="0" err="1"/>
                        <a:t>Theotokos</a:t>
                      </a:r>
                      <a:r>
                        <a:rPr lang="es-MX" dirty="0"/>
                        <a:t>” (Madre de Dios)</a:t>
                      </a:r>
                    </a:p>
                  </a:txBody>
                  <a:tcPr/>
                </a:tc>
                <a:extLst>
                  <a:ext uri="{0D108BD9-81ED-4DB2-BD59-A6C34878D82A}">
                    <a16:rowId xmlns:a16="http://schemas.microsoft.com/office/drawing/2014/main" val="891095949"/>
                  </a:ext>
                </a:extLst>
              </a:tr>
              <a:tr h="763746">
                <a:tc>
                  <a:txBody>
                    <a:bodyPr/>
                    <a:lstStyle/>
                    <a:p>
                      <a:pPr algn="ctr"/>
                      <a:r>
                        <a:rPr lang="es-MX" dirty="0"/>
                        <a:t>4°</a:t>
                      </a:r>
                      <a:endParaRPr lang="es-CL" dirty="0"/>
                    </a:p>
                  </a:txBody>
                  <a:tcPr/>
                </a:tc>
                <a:tc>
                  <a:txBody>
                    <a:bodyPr/>
                    <a:lstStyle/>
                    <a:p>
                      <a:pPr algn="ctr"/>
                      <a:r>
                        <a:rPr lang="es-MX" dirty="0"/>
                        <a:t>451</a:t>
                      </a:r>
                      <a:endParaRPr lang="es-CL" dirty="0"/>
                    </a:p>
                  </a:txBody>
                  <a:tcPr/>
                </a:tc>
                <a:tc>
                  <a:txBody>
                    <a:bodyPr/>
                    <a:lstStyle/>
                    <a:p>
                      <a:pPr algn="ctr"/>
                      <a:r>
                        <a:rPr lang="es-MX" dirty="0"/>
                        <a:t>Calcedonia</a:t>
                      </a:r>
                      <a:endParaRPr lang="es-CL" dirty="0"/>
                    </a:p>
                  </a:txBody>
                  <a:tcPr/>
                </a:tc>
                <a:tc>
                  <a:txBody>
                    <a:bodyPr/>
                    <a:lstStyle/>
                    <a:p>
                      <a:pPr algn="ctr"/>
                      <a:r>
                        <a:rPr lang="es-MX" dirty="0"/>
                        <a:t>Marciano</a:t>
                      </a:r>
                      <a:endParaRPr lang="es-CL" dirty="0"/>
                    </a:p>
                  </a:txBody>
                  <a:tcPr/>
                </a:tc>
                <a:tc>
                  <a:txBody>
                    <a:bodyPr/>
                    <a:lstStyle/>
                    <a:p>
                      <a:pPr algn="just"/>
                      <a:r>
                        <a:rPr lang="es-MX" dirty="0"/>
                        <a:t>Monofisismo. Definió a Cristo como Dios Perfecto y Hombre Perfecto en Una sola y única Persona.</a:t>
                      </a:r>
                      <a:endParaRPr lang="es-CL" dirty="0"/>
                    </a:p>
                  </a:txBody>
                  <a:tcPr/>
                </a:tc>
                <a:extLst>
                  <a:ext uri="{0D108BD9-81ED-4DB2-BD59-A6C34878D82A}">
                    <a16:rowId xmlns:a16="http://schemas.microsoft.com/office/drawing/2014/main" val="2172869015"/>
                  </a:ext>
                </a:extLst>
              </a:tr>
              <a:tr h="884555">
                <a:tc>
                  <a:txBody>
                    <a:bodyPr/>
                    <a:lstStyle/>
                    <a:p>
                      <a:pPr algn="ctr"/>
                      <a:r>
                        <a:rPr lang="es-MX" dirty="0"/>
                        <a:t>5°</a:t>
                      </a:r>
                      <a:endParaRPr lang="es-CL" dirty="0"/>
                    </a:p>
                  </a:txBody>
                  <a:tcPr/>
                </a:tc>
                <a:tc>
                  <a:txBody>
                    <a:bodyPr/>
                    <a:lstStyle/>
                    <a:p>
                      <a:pPr algn="ctr"/>
                      <a:r>
                        <a:rPr lang="es-MX" dirty="0"/>
                        <a:t>553</a:t>
                      </a:r>
                      <a:endParaRPr lang="es-CL" dirty="0"/>
                    </a:p>
                  </a:txBody>
                  <a:tcPr/>
                </a:tc>
                <a:tc>
                  <a:txBody>
                    <a:bodyPr/>
                    <a:lstStyle/>
                    <a:p>
                      <a:pPr algn="ctr"/>
                      <a:r>
                        <a:rPr lang="es-MX" dirty="0"/>
                        <a:t>Constantinopla</a:t>
                      </a:r>
                      <a:endParaRPr lang="es-CL" dirty="0"/>
                    </a:p>
                  </a:txBody>
                  <a:tcPr/>
                </a:tc>
                <a:tc>
                  <a:txBody>
                    <a:bodyPr/>
                    <a:lstStyle/>
                    <a:p>
                      <a:pPr algn="ctr"/>
                      <a:r>
                        <a:rPr lang="es-MX" dirty="0"/>
                        <a:t>Justiniano I</a:t>
                      </a:r>
                      <a:endParaRPr lang="es-CL" dirty="0"/>
                    </a:p>
                  </a:txBody>
                  <a:tcPr/>
                </a:tc>
                <a:tc>
                  <a:txBody>
                    <a:bodyPr/>
                    <a:lstStyle/>
                    <a:p>
                      <a:pPr algn="just"/>
                      <a:r>
                        <a:rPr lang="es-MX" dirty="0"/>
                        <a:t>Origenismo, Tres Capítulos. Se reafirmó la Doctrina de la Santísima Trinidad y de Cristo.</a:t>
                      </a:r>
                      <a:endParaRPr lang="es-CL" dirty="0"/>
                    </a:p>
                  </a:txBody>
                  <a:tcPr/>
                </a:tc>
                <a:extLst>
                  <a:ext uri="{0D108BD9-81ED-4DB2-BD59-A6C34878D82A}">
                    <a16:rowId xmlns:a16="http://schemas.microsoft.com/office/drawing/2014/main" val="2430257552"/>
                  </a:ext>
                </a:extLst>
              </a:tr>
              <a:tr h="763746">
                <a:tc>
                  <a:txBody>
                    <a:bodyPr/>
                    <a:lstStyle/>
                    <a:p>
                      <a:pPr algn="ctr"/>
                      <a:r>
                        <a:rPr lang="es-MX" dirty="0"/>
                        <a:t>6°</a:t>
                      </a:r>
                      <a:endParaRPr lang="es-CL" dirty="0"/>
                    </a:p>
                  </a:txBody>
                  <a:tcPr/>
                </a:tc>
                <a:tc>
                  <a:txBody>
                    <a:bodyPr/>
                    <a:lstStyle/>
                    <a:p>
                      <a:pPr algn="ctr"/>
                      <a:r>
                        <a:rPr lang="es-MX" dirty="0"/>
                        <a:t>680-681</a:t>
                      </a:r>
                      <a:endParaRPr lang="es-CL" dirty="0"/>
                    </a:p>
                  </a:txBody>
                  <a:tcPr/>
                </a:tc>
                <a:tc>
                  <a:txBody>
                    <a:bodyPr/>
                    <a:lstStyle/>
                    <a:p>
                      <a:pPr algn="ctr"/>
                      <a:r>
                        <a:rPr lang="es-MX" dirty="0"/>
                        <a:t>Constantinopla</a:t>
                      </a:r>
                      <a:endParaRPr lang="es-CL" dirty="0"/>
                    </a:p>
                  </a:txBody>
                  <a:tcPr/>
                </a:tc>
                <a:tc>
                  <a:txBody>
                    <a:bodyPr/>
                    <a:lstStyle/>
                    <a:p>
                      <a:pPr algn="ctr"/>
                      <a:r>
                        <a:rPr lang="es-MX" dirty="0"/>
                        <a:t>Constantino IV</a:t>
                      </a:r>
                      <a:endParaRPr lang="es-CL" dirty="0"/>
                    </a:p>
                  </a:txBody>
                  <a:tcPr/>
                </a:tc>
                <a:tc>
                  <a:txBody>
                    <a:bodyPr/>
                    <a:lstStyle/>
                    <a:p>
                      <a:pPr algn="just"/>
                      <a:r>
                        <a:rPr lang="es-MX" dirty="0"/>
                        <a:t>Monotelismo/</a:t>
                      </a:r>
                      <a:r>
                        <a:rPr lang="es-MX" dirty="0" err="1"/>
                        <a:t>Monoenergismo</a:t>
                      </a:r>
                      <a:r>
                        <a:rPr lang="es-MX" dirty="0"/>
                        <a:t>. Afirmó la Verdadera Humanidad de Jesús, insistiendo en la realidad de su voluntad y acción humanas.</a:t>
                      </a:r>
                      <a:endParaRPr lang="es-CL" dirty="0"/>
                    </a:p>
                  </a:txBody>
                  <a:tcPr/>
                </a:tc>
                <a:extLst>
                  <a:ext uri="{0D108BD9-81ED-4DB2-BD59-A6C34878D82A}">
                    <a16:rowId xmlns:a16="http://schemas.microsoft.com/office/drawing/2014/main" val="3194501644"/>
                  </a:ext>
                </a:extLst>
              </a:tr>
              <a:tr h="763746">
                <a:tc>
                  <a:txBody>
                    <a:bodyPr/>
                    <a:lstStyle/>
                    <a:p>
                      <a:pPr algn="ctr"/>
                      <a:r>
                        <a:rPr lang="es-MX" dirty="0"/>
                        <a:t>7°</a:t>
                      </a:r>
                      <a:endParaRPr lang="es-CL" dirty="0"/>
                    </a:p>
                  </a:txBody>
                  <a:tcPr/>
                </a:tc>
                <a:tc>
                  <a:txBody>
                    <a:bodyPr/>
                    <a:lstStyle/>
                    <a:p>
                      <a:pPr algn="ctr"/>
                      <a:r>
                        <a:rPr lang="es-MX" dirty="0"/>
                        <a:t>787</a:t>
                      </a:r>
                      <a:endParaRPr lang="es-CL" dirty="0"/>
                    </a:p>
                  </a:txBody>
                  <a:tcPr/>
                </a:tc>
                <a:tc>
                  <a:txBody>
                    <a:bodyPr/>
                    <a:lstStyle/>
                    <a:p>
                      <a:pPr algn="ctr"/>
                      <a:r>
                        <a:rPr lang="es-MX" dirty="0"/>
                        <a:t>Nicea</a:t>
                      </a:r>
                      <a:endParaRPr lang="es-CL" dirty="0"/>
                    </a:p>
                  </a:txBody>
                  <a:tcPr/>
                </a:tc>
                <a:tc>
                  <a:txBody>
                    <a:bodyPr/>
                    <a:lstStyle/>
                    <a:p>
                      <a:pPr algn="ctr"/>
                      <a:r>
                        <a:rPr lang="es-MX" dirty="0"/>
                        <a:t>Irene</a:t>
                      </a:r>
                      <a:endParaRPr lang="es-CL" dirty="0"/>
                    </a:p>
                  </a:txBody>
                  <a:tcPr/>
                </a:tc>
                <a:tc>
                  <a:txBody>
                    <a:bodyPr/>
                    <a:lstStyle/>
                    <a:p>
                      <a:pPr algn="just"/>
                      <a:r>
                        <a:rPr lang="es-MX" dirty="0"/>
                        <a:t>Iconoclasia. Afirmó la legitimidad de los íconos como expresiones verdaderas de la fe cristiana.</a:t>
                      </a:r>
                      <a:endParaRPr lang="es-CL" dirty="0"/>
                    </a:p>
                  </a:txBody>
                  <a:tcPr/>
                </a:tc>
                <a:extLst>
                  <a:ext uri="{0D108BD9-81ED-4DB2-BD59-A6C34878D82A}">
                    <a16:rowId xmlns:a16="http://schemas.microsoft.com/office/drawing/2014/main" val="3674597070"/>
                  </a:ext>
                </a:extLst>
              </a:tr>
            </a:tbl>
          </a:graphicData>
        </a:graphic>
      </p:graphicFrame>
    </p:spTree>
    <p:extLst>
      <p:ext uri="{BB962C8B-B14F-4D97-AF65-F5344CB8AC3E}">
        <p14:creationId xmlns:p14="http://schemas.microsoft.com/office/powerpoint/2010/main" val="386195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4AD125-F04B-976F-5EC5-CA3F7A8EE08D}"/>
              </a:ext>
            </a:extLst>
          </p:cNvPr>
          <p:cNvSpPr>
            <a:spLocks noGrp="1"/>
          </p:cNvSpPr>
          <p:nvPr>
            <p:ph type="title"/>
          </p:nvPr>
        </p:nvSpPr>
        <p:spPr>
          <a:xfrm>
            <a:off x="838200" y="1816"/>
            <a:ext cx="10515600" cy="1325563"/>
          </a:xfrm>
        </p:spPr>
        <p:txBody>
          <a:bodyPr/>
          <a:lstStyle/>
          <a:p>
            <a:r>
              <a:rPr lang="es-MX" b="1" dirty="0"/>
              <a:t>Otros concilios muy importantes</a:t>
            </a:r>
            <a:endParaRPr lang="es-CL" b="1" dirty="0"/>
          </a:p>
        </p:txBody>
      </p:sp>
      <p:sp>
        <p:nvSpPr>
          <p:cNvPr id="3" name="Marcador de contenido 2">
            <a:extLst>
              <a:ext uri="{FF2B5EF4-FFF2-40B4-BE49-F238E27FC236}">
                <a16:creationId xmlns:a16="http://schemas.microsoft.com/office/drawing/2014/main" id="{DA11B359-844D-0C40-FBBF-B36D653AD19D}"/>
              </a:ext>
            </a:extLst>
          </p:cNvPr>
          <p:cNvSpPr>
            <a:spLocks noGrp="1"/>
          </p:cNvSpPr>
          <p:nvPr>
            <p:ph idx="1"/>
          </p:nvPr>
        </p:nvSpPr>
        <p:spPr>
          <a:xfrm>
            <a:off x="2624151" y="1159382"/>
            <a:ext cx="9206114" cy="1606836"/>
          </a:xfrm>
        </p:spPr>
        <p:txBody>
          <a:bodyPr>
            <a:normAutofit fontScale="92500"/>
          </a:bodyPr>
          <a:lstStyle/>
          <a:p>
            <a:pPr algn="just"/>
            <a:r>
              <a:rPr lang="es-MX" b="1" dirty="0"/>
              <a:t>Concilio </a:t>
            </a:r>
            <a:r>
              <a:rPr lang="es-MX" b="1" dirty="0" err="1"/>
              <a:t>Quinisexto</a:t>
            </a:r>
            <a:r>
              <a:rPr lang="es-MX" b="1" dirty="0"/>
              <a:t> (692): </a:t>
            </a:r>
            <a:r>
              <a:rPr lang="es-MX" dirty="0"/>
              <a:t>Complemento para los concilios Quinto y Sexto, promulgó 102 cánones. Confirmó los 85 cánones apostólicos, la autoridad de textos patrísticos y concilios locales anteriores. Base de la Ley Canónica de la Iglesia.</a:t>
            </a:r>
            <a:endParaRPr lang="es-CL" dirty="0"/>
          </a:p>
        </p:txBody>
      </p:sp>
      <p:sp>
        <p:nvSpPr>
          <p:cNvPr id="4" name="Marcador de contenido 2">
            <a:extLst>
              <a:ext uri="{FF2B5EF4-FFF2-40B4-BE49-F238E27FC236}">
                <a16:creationId xmlns:a16="http://schemas.microsoft.com/office/drawing/2014/main" id="{C49EE754-FDB9-6DC5-3198-147BC0905C5D}"/>
              </a:ext>
            </a:extLst>
          </p:cNvPr>
          <p:cNvSpPr txBox="1">
            <a:spLocks/>
          </p:cNvSpPr>
          <p:nvPr/>
        </p:nvSpPr>
        <p:spPr>
          <a:xfrm>
            <a:off x="2624151" y="2966473"/>
            <a:ext cx="9034448" cy="1517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b="1" dirty="0"/>
              <a:t>Concilio de Constantinopla (879-880):</a:t>
            </a:r>
            <a:r>
              <a:rPr lang="es-MX" dirty="0"/>
              <a:t> Confirmó la instalación de San Focio como patriarca de Constantinopla. Condenó la </a:t>
            </a:r>
            <a:r>
              <a:rPr lang="es-MX" dirty="0" err="1"/>
              <a:t>clásula</a:t>
            </a:r>
            <a:r>
              <a:rPr lang="es-MX" dirty="0"/>
              <a:t> </a:t>
            </a:r>
            <a:r>
              <a:rPr lang="es-MX" i="1" dirty="0" err="1"/>
              <a:t>Filioque</a:t>
            </a:r>
            <a:r>
              <a:rPr lang="es-MX" dirty="0"/>
              <a:t> promovida por los latinos.</a:t>
            </a:r>
            <a:endParaRPr lang="es-CL" dirty="0"/>
          </a:p>
        </p:txBody>
      </p:sp>
      <p:sp>
        <p:nvSpPr>
          <p:cNvPr id="5" name="Marcador de contenido 2">
            <a:extLst>
              <a:ext uri="{FF2B5EF4-FFF2-40B4-BE49-F238E27FC236}">
                <a16:creationId xmlns:a16="http://schemas.microsoft.com/office/drawing/2014/main" id="{CFDCA5A5-501E-211C-22ED-1E47B0F1B7C7}"/>
              </a:ext>
            </a:extLst>
          </p:cNvPr>
          <p:cNvSpPr txBox="1">
            <a:spLocks/>
          </p:cNvSpPr>
          <p:nvPr/>
        </p:nvSpPr>
        <p:spPr>
          <a:xfrm>
            <a:off x="2624150" y="4683838"/>
            <a:ext cx="9034449" cy="2029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b="1" dirty="0"/>
              <a:t>Concilios </a:t>
            </a:r>
            <a:r>
              <a:rPr lang="es-MX" b="1" dirty="0" err="1"/>
              <a:t>Palamitas</a:t>
            </a:r>
            <a:r>
              <a:rPr lang="es-MX" b="1" dirty="0"/>
              <a:t> (1341-1351):</a:t>
            </a:r>
            <a:r>
              <a:rPr lang="es-MX" dirty="0"/>
              <a:t> Serie de seis concilios cuyo resultado final fue el respaldo a la enseñanza de San Gregorio </a:t>
            </a:r>
            <a:r>
              <a:rPr lang="es-MX" dirty="0" err="1"/>
              <a:t>Palamás</a:t>
            </a:r>
            <a:r>
              <a:rPr lang="es-MX" dirty="0"/>
              <a:t> sobre el </a:t>
            </a:r>
            <a:r>
              <a:rPr lang="es-MX" dirty="0" err="1"/>
              <a:t>Hesicasmo</a:t>
            </a:r>
            <a:r>
              <a:rPr lang="es-MX" dirty="0"/>
              <a:t> y la </a:t>
            </a:r>
            <a:r>
              <a:rPr lang="es-MX" dirty="0" err="1"/>
              <a:t>Theosis</a:t>
            </a:r>
            <a:r>
              <a:rPr lang="es-MX" dirty="0"/>
              <a:t>. Condena de </a:t>
            </a:r>
            <a:r>
              <a:rPr lang="es-MX" dirty="0" err="1"/>
              <a:t>Barlaam</a:t>
            </a:r>
            <a:r>
              <a:rPr lang="es-MX" dirty="0"/>
              <a:t> de Calabria, Gregorio </a:t>
            </a:r>
            <a:r>
              <a:rPr lang="es-MX" dirty="0" err="1"/>
              <a:t>Akindynos</a:t>
            </a:r>
            <a:r>
              <a:rPr lang="es-MX" dirty="0"/>
              <a:t> y Nicéforo </a:t>
            </a:r>
            <a:r>
              <a:rPr lang="es-MX" dirty="0" err="1"/>
              <a:t>Grégoras</a:t>
            </a:r>
            <a:r>
              <a:rPr lang="es-MX" dirty="0"/>
              <a:t>.</a:t>
            </a:r>
            <a:endParaRPr lang="es-CL" dirty="0"/>
          </a:p>
        </p:txBody>
      </p:sp>
      <p:pic>
        <p:nvPicPr>
          <p:cNvPr id="6" name="Imagen 5">
            <a:extLst>
              <a:ext uri="{FF2B5EF4-FFF2-40B4-BE49-F238E27FC236}">
                <a16:creationId xmlns:a16="http://schemas.microsoft.com/office/drawing/2014/main" id="{76A61BD8-71B1-E21F-3784-5FAF881100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6377" y="1159382"/>
            <a:ext cx="1785951" cy="1991806"/>
          </a:xfrm>
          <a:prstGeom prst="rect">
            <a:avLst/>
          </a:prstGeom>
        </p:spPr>
      </p:pic>
      <p:pic>
        <p:nvPicPr>
          <p:cNvPr id="7" name="Imagen 6">
            <a:extLst>
              <a:ext uri="{FF2B5EF4-FFF2-40B4-BE49-F238E27FC236}">
                <a16:creationId xmlns:a16="http://schemas.microsoft.com/office/drawing/2014/main" id="{95FE5E47-7AF7-442F-3CD4-3441476C6B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1735" y="2574673"/>
            <a:ext cx="1820593" cy="2564859"/>
          </a:xfrm>
          <a:prstGeom prst="rect">
            <a:avLst/>
          </a:prstGeom>
        </p:spPr>
      </p:pic>
      <p:pic>
        <p:nvPicPr>
          <p:cNvPr id="8" name="Imagen 7">
            <a:extLst>
              <a:ext uri="{FF2B5EF4-FFF2-40B4-BE49-F238E27FC236}">
                <a16:creationId xmlns:a16="http://schemas.microsoft.com/office/drawing/2014/main" id="{DEAAC9C9-6DD6-A206-6542-60CC5297B0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735" y="4399815"/>
            <a:ext cx="1820593" cy="2458185"/>
          </a:xfrm>
          <a:prstGeom prst="rect">
            <a:avLst/>
          </a:prstGeom>
        </p:spPr>
      </p:pic>
    </p:spTree>
    <p:extLst>
      <p:ext uri="{BB962C8B-B14F-4D97-AF65-F5344CB8AC3E}">
        <p14:creationId xmlns:p14="http://schemas.microsoft.com/office/powerpoint/2010/main" val="3327587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390965-1ABF-B281-DF33-C644F3D78BB7}"/>
              </a:ext>
            </a:extLst>
          </p:cNvPr>
          <p:cNvSpPr>
            <a:spLocks noGrp="1"/>
          </p:cNvSpPr>
          <p:nvPr>
            <p:ph type="title"/>
          </p:nvPr>
        </p:nvSpPr>
        <p:spPr>
          <a:xfrm>
            <a:off x="838200" y="228600"/>
            <a:ext cx="10515600" cy="1325563"/>
          </a:xfrm>
        </p:spPr>
        <p:txBody>
          <a:bodyPr/>
          <a:lstStyle/>
          <a:p>
            <a:r>
              <a:rPr lang="es-MX" b="1" dirty="0"/>
              <a:t>Los llamados sínodos “Pan-Ortodoxos”</a:t>
            </a:r>
            <a:endParaRPr lang="es-CL" b="1" dirty="0"/>
          </a:p>
        </p:txBody>
      </p:sp>
      <p:sp>
        <p:nvSpPr>
          <p:cNvPr id="3" name="Marcador de contenido 2">
            <a:extLst>
              <a:ext uri="{FF2B5EF4-FFF2-40B4-BE49-F238E27FC236}">
                <a16:creationId xmlns:a16="http://schemas.microsoft.com/office/drawing/2014/main" id="{BE090488-0DA2-7DAD-1CE1-7A95D0CC4AC3}"/>
              </a:ext>
            </a:extLst>
          </p:cNvPr>
          <p:cNvSpPr>
            <a:spLocks noGrp="1"/>
          </p:cNvSpPr>
          <p:nvPr>
            <p:ph idx="1"/>
          </p:nvPr>
        </p:nvSpPr>
        <p:spPr>
          <a:xfrm>
            <a:off x="370731" y="1554162"/>
            <a:ext cx="7073057" cy="5075237"/>
          </a:xfrm>
        </p:spPr>
        <p:txBody>
          <a:bodyPr>
            <a:normAutofit/>
          </a:bodyPr>
          <a:lstStyle/>
          <a:p>
            <a:pPr algn="just"/>
            <a:r>
              <a:rPr lang="es-MX" dirty="0"/>
              <a:t>Son reuniones que han buscado la participación o pronunciamiento de las distintas iglesias autocéfalas.</a:t>
            </a:r>
          </a:p>
          <a:p>
            <a:pPr algn="just"/>
            <a:r>
              <a:rPr lang="es-MX" dirty="0"/>
              <a:t>Se pueden considerar como principales ejemplos: el Gran Sínodo de Moscú (1666) que condenó a los “Viejos Creyentes”; los sínodos de Iasi (1642) y Jerusalén (1672) que condenaron las doctrinas protestantes; el concilio de Constantinopla (1872) que condenó el “</a:t>
            </a:r>
            <a:r>
              <a:rPr lang="es-MX" dirty="0" err="1"/>
              <a:t>Etnofiletismo</a:t>
            </a:r>
            <a:r>
              <a:rPr lang="es-MX" dirty="0"/>
              <a:t>”.</a:t>
            </a:r>
          </a:p>
          <a:p>
            <a:pPr algn="just"/>
            <a:r>
              <a:rPr lang="es-MX" dirty="0"/>
              <a:t>El intento más reciente fue el de Creta en 2016.</a:t>
            </a:r>
            <a:endParaRPr lang="es-CL" dirty="0"/>
          </a:p>
        </p:txBody>
      </p:sp>
      <p:pic>
        <p:nvPicPr>
          <p:cNvPr id="4" name="Imagen 3">
            <a:extLst>
              <a:ext uri="{FF2B5EF4-FFF2-40B4-BE49-F238E27FC236}">
                <a16:creationId xmlns:a16="http://schemas.microsoft.com/office/drawing/2014/main" id="{5B803DBE-298E-76E9-F615-2B48176A9E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76394" y="2103437"/>
            <a:ext cx="4615606" cy="3071812"/>
          </a:xfrm>
          <a:prstGeom prst="rect">
            <a:avLst/>
          </a:prstGeom>
        </p:spPr>
      </p:pic>
    </p:spTree>
    <p:extLst>
      <p:ext uri="{BB962C8B-B14F-4D97-AF65-F5344CB8AC3E}">
        <p14:creationId xmlns:p14="http://schemas.microsoft.com/office/powerpoint/2010/main" val="1153358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34FB4-815A-CAE7-EBF5-6DC8D705F5CA}"/>
              </a:ext>
            </a:extLst>
          </p:cNvPr>
          <p:cNvSpPr>
            <a:spLocks noGrp="1"/>
          </p:cNvSpPr>
          <p:nvPr>
            <p:ph type="title"/>
          </p:nvPr>
        </p:nvSpPr>
        <p:spPr/>
        <p:txBody>
          <a:bodyPr/>
          <a:lstStyle/>
          <a:p>
            <a:r>
              <a:rPr lang="es-MX" b="1" dirty="0"/>
              <a:t>Recomendado: El Santo Legado</a:t>
            </a:r>
            <a:endParaRPr lang="es-CL" b="1" dirty="0"/>
          </a:p>
        </p:txBody>
      </p:sp>
      <p:pic>
        <p:nvPicPr>
          <p:cNvPr id="5" name="Marcador de contenido 4">
            <a:extLst>
              <a:ext uri="{FF2B5EF4-FFF2-40B4-BE49-F238E27FC236}">
                <a16:creationId xmlns:a16="http://schemas.microsoft.com/office/drawing/2014/main" id="{0432CCD2-359C-4A22-EEA3-D51B93BB9C99}"/>
              </a:ext>
            </a:extLst>
          </p:cNvPr>
          <p:cNvPicPr>
            <a:picLocks noGrp="1" noChangeAspect="1"/>
          </p:cNvPicPr>
          <p:nvPr>
            <p:ph idx="1"/>
          </p:nvPr>
        </p:nvPicPr>
        <p:blipFill>
          <a:blip r:embed="rId2"/>
          <a:stretch>
            <a:fillRect/>
          </a:stretch>
        </p:blipFill>
        <p:spPr>
          <a:xfrm>
            <a:off x="279805" y="1874533"/>
            <a:ext cx="5334744" cy="2353003"/>
          </a:xfrm>
        </p:spPr>
      </p:pic>
      <p:pic>
        <p:nvPicPr>
          <p:cNvPr id="7" name="Imagen 6">
            <a:extLst>
              <a:ext uri="{FF2B5EF4-FFF2-40B4-BE49-F238E27FC236}">
                <a16:creationId xmlns:a16="http://schemas.microsoft.com/office/drawing/2014/main" id="{6E965AA5-F859-E45E-0A39-2A91D030D1D8}"/>
              </a:ext>
            </a:extLst>
          </p:cNvPr>
          <p:cNvPicPr>
            <a:picLocks noChangeAspect="1"/>
          </p:cNvPicPr>
          <p:nvPr/>
        </p:nvPicPr>
        <p:blipFill>
          <a:blip r:embed="rId3"/>
          <a:stretch>
            <a:fillRect/>
          </a:stretch>
        </p:blipFill>
        <p:spPr>
          <a:xfrm>
            <a:off x="5871758" y="1825800"/>
            <a:ext cx="5763429" cy="2333951"/>
          </a:xfrm>
          <a:prstGeom prst="rect">
            <a:avLst/>
          </a:prstGeom>
        </p:spPr>
      </p:pic>
      <p:pic>
        <p:nvPicPr>
          <p:cNvPr id="9" name="Imagen 8">
            <a:extLst>
              <a:ext uri="{FF2B5EF4-FFF2-40B4-BE49-F238E27FC236}">
                <a16:creationId xmlns:a16="http://schemas.microsoft.com/office/drawing/2014/main" id="{7EF82227-5852-F833-38EA-968CAC5BE646}"/>
              </a:ext>
            </a:extLst>
          </p:cNvPr>
          <p:cNvPicPr>
            <a:picLocks noChangeAspect="1"/>
          </p:cNvPicPr>
          <p:nvPr/>
        </p:nvPicPr>
        <p:blipFill>
          <a:blip r:embed="rId4"/>
          <a:stretch>
            <a:fillRect/>
          </a:stretch>
        </p:blipFill>
        <p:spPr>
          <a:xfrm>
            <a:off x="279805" y="4227536"/>
            <a:ext cx="5591955" cy="2362530"/>
          </a:xfrm>
          <a:prstGeom prst="rect">
            <a:avLst/>
          </a:prstGeom>
        </p:spPr>
      </p:pic>
      <p:pic>
        <p:nvPicPr>
          <p:cNvPr id="11" name="Imagen 10">
            <a:extLst>
              <a:ext uri="{FF2B5EF4-FFF2-40B4-BE49-F238E27FC236}">
                <a16:creationId xmlns:a16="http://schemas.microsoft.com/office/drawing/2014/main" id="{5B080D80-48E6-4147-84A6-AB99C8A334B0}"/>
              </a:ext>
            </a:extLst>
          </p:cNvPr>
          <p:cNvPicPr>
            <a:picLocks noChangeAspect="1"/>
          </p:cNvPicPr>
          <p:nvPr/>
        </p:nvPicPr>
        <p:blipFill>
          <a:blip r:embed="rId5"/>
          <a:stretch>
            <a:fillRect/>
          </a:stretch>
        </p:blipFill>
        <p:spPr>
          <a:xfrm>
            <a:off x="5933680" y="4227536"/>
            <a:ext cx="5639587" cy="2353003"/>
          </a:xfrm>
          <a:prstGeom prst="rect">
            <a:avLst/>
          </a:prstGeom>
        </p:spPr>
      </p:pic>
      <p:sp>
        <p:nvSpPr>
          <p:cNvPr id="12" name="Título 1">
            <a:extLst>
              <a:ext uri="{FF2B5EF4-FFF2-40B4-BE49-F238E27FC236}">
                <a16:creationId xmlns:a16="http://schemas.microsoft.com/office/drawing/2014/main" id="{9593BDB6-EFEF-F25D-E184-EEC3B0B7A944}"/>
              </a:ext>
            </a:extLst>
          </p:cNvPr>
          <p:cNvSpPr txBox="1">
            <a:spLocks/>
          </p:cNvSpPr>
          <p:nvPr/>
        </p:nvSpPr>
        <p:spPr>
          <a:xfrm rot="20094655">
            <a:off x="4076699" y="2746394"/>
            <a:ext cx="8624887" cy="2333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8000" b="1" dirty="0">
                <a:solidFill>
                  <a:srgbClr val="FF0000"/>
                </a:solidFill>
                <a:effectLst>
                  <a:outerShdw blurRad="38100" dist="38100" dir="2700000" algn="tl">
                    <a:srgbClr val="000000">
                      <a:alpha val="43137"/>
                    </a:srgbClr>
                  </a:outerShdw>
                </a:effectLst>
              </a:rPr>
              <a:t>¡Y MUCHOS MÁS!</a:t>
            </a:r>
            <a:endParaRPr lang="es-CL" sz="8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3744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9F87A-F4AE-D57C-69F2-D51DBBFCC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E1512-6765-207B-11BA-8AE512A889D5}"/>
              </a:ext>
            </a:extLst>
          </p:cNvPr>
          <p:cNvSpPr>
            <a:spLocks noGrp="1"/>
          </p:cNvSpPr>
          <p:nvPr>
            <p:ph type="title"/>
          </p:nvPr>
        </p:nvSpPr>
        <p:spPr>
          <a:xfrm>
            <a:off x="1694476" y="902084"/>
            <a:ext cx="5557234" cy="1080938"/>
          </a:xfrm>
        </p:spPr>
        <p:txBody>
          <a:bodyPr>
            <a:noAutofit/>
          </a:bodyPr>
          <a:lstStyle/>
          <a:p>
            <a:pPr algn="ctr"/>
            <a:r>
              <a:rPr lang="es-ES_tradnl" sz="6000" b="1" baseline="30000" dirty="0"/>
              <a:t>Oración después del Estudio </a:t>
            </a:r>
            <a:endParaRPr lang="en-US" sz="6000" dirty="0"/>
          </a:p>
        </p:txBody>
      </p:sp>
      <p:sp>
        <p:nvSpPr>
          <p:cNvPr id="3" name="Content Placeholder 2">
            <a:extLst>
              <a:ext uri="{FF2B5EF4-FFF2-40B4-BE49-F238E27FC236}">
                <a16:creationId xmlns:a16="http://schemas.microsoft.com/office/drawing/2014/main" id="{76912F59-036F-13AE-E2C6-121CAF97BE33}"/>
              </a:ext>
            </a:extLst>
          </p:cNvPr>
          <p:cNvSpPr>
            <a:spLocks noGrp="1"/>
          </p:cNvSpPr>
          <p:nvPr>
            <p:ph idx="1"/>
          </p:nvPr>
        </p:nvSpPr>
        <p:spPr>
          <a:xfrm>
            <a:off x="217321" y="2699894"/>
            <a:ext cx="6839698" cy="4158106"/>
          </a:xfrm>
        </p:spPr>
        <p:txBody>
          <a:bodyPr>
            <a:normAutofit/>
          </a:bodyPr>
          <a:lstStyle/>
          <a:p>
            <a:pPr algn="just"/>
            <a:r>
              <a:rPr lang="es-ES" sz="3200" b="1" baseline="30000" dirty="0">
                <a:effectLst>
                  <a:outerShdw blurRad="38100" dist="38100" dir="2700000" algn="tl">
                    <a:srgbClr val="000000">
                      <a:alpha val="43137"/>
                    </a:srgbClr>
                  </a:outerShdw>
                </a:effectLst>
              </a:rPr>
              <a:t>Te damos gracias, Señor Dios nuestro, ya que nuevamente has abierto nuestros ojos a la luz de tu sabiduría. Tú has alegrado nuestros  corazones con el conocimiento de la verdad. </a:t>
            </a:r>
          </a:p>
          <a:p>
            <a:pPr algn="just"/>
            <a:r>
              <a:rPr lang="es-ES" sz="3200" b="1" baseline="30000" dirty="0">
                <a:effectLst>
                  <a:outerShdw blurRad="38100" dist="38100" dir="2700000" algn="tl">
                    <a:srgbClr val="000000">
                      <a:alpha val="43137"/>
                    </a:srgbClr>
                  </a:outerShdw>
                </a:effectLst>
              </a:rPr>
              <a:t>Te rogamos, Señor, ayudarnos siempre a cumplir tu voluntad. Bendice nuestras almas y cuerpos, nuestras palabras y acciones. Permítenos crecer en la gracia, la virtud y los buenos hábitos, para que Tu nombre sea glorificado, Oh Padre, Hijo y Espíritu Santo, ahora y siempre. Amén.</a:t>
            </a:r>
          </a:p>
          <a:p>
            <a:endParaRPr lang="en-US" dirty="0"/>
          </a:p>
        </p:txBody>
      </p:sp>
      <p:pic>
        <p:nvPicPr>
          <p:cNvPr id="6" name="Picture 5">
            <a:extLst>
              <a:ext uri="{FF2B5EF4-FFF2-40B4-BE49-F238E27FC236}">
                <a16:creationId xmlns:a16="http://schemas.microsoft.com/office/drawing/2014/main" id="{BF047057-D919-22B6-4703-15F26DA0B4EA}"/>
              </a:ext>
            </a:extLst>
          </p:cNvPr>
          <p:cNvPicPr>
            <a:picLocks noChangeAspect="1"/>
          </p:cNvPicPr>
          <p:nvPr/>
        </p:nvPicPr>
        <p:blipFill>
          <a:blip r:embed="rId2"/>
          <a:stretch>
            <a:fillRect/>
          </a:stretch>
        </p:blipFill>
        <p:spPr>
          <a:xfrm>
            <a:off x="0" y="118746"/>
            <a:ext cx="2037347" cy="2647613"/>
          </a:xfrm>
          <a:prstGeom prst="rect">
            <a:avLst/>
          </a:prstGeom>
        </p:spPr>
      </p:pic>
      <p:pic>
        <p:nvPicPr>
          <p:cNvPr id="4" name="Picture 3">
            <a:extLst>
              <a:ext uri="{FF2B5EF4-FFF2-40B4-BE49-F238E27FC236}">
                <a16:creationId xmlns:a16="http://schemas.microsoft.com/office/drawing/2014/main" id="{6CC89492-77D9-52BD-B227-7FC315028F3D}"/>
              </a:ext>
            </a:extLst>
          </p:cNvPr>
          <p:cNvPicPr>
            <a:picLocks noChangeAspect="1"/>
          </p:cNvPicPr>
          <p:nvPr/>
        </p:nvPicPr>
        <p:blipFill>
          <a:blip r:embed="rId3"/>
          <a:stretch>
            <a:fillRect/>
          </a:stretch>
        </p:blipFill>
        <p:spPr>
          <a:xfrm>
            <a:off x="7637859" y="0"/>
            <a:ext cx="4554141" cy="6858000"/>
          </a:xfrm>
          <a:prstGeom prst="rect">
            <a:avLst/>
          </a:prstGeom>
        </p:spPr>
      </p:pic>
    </p:spTree>
    <p:extLst>
      <p:ext uri="{BB962C8B-B14F-4D97-AF65-F5344CB8AC3E}">
        <p14:creationId xmlns:p14="http://schemas.microsoft.com/office/powerpoint/2010/main" val="3162577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99176D-29D8-88A4-3767-D6B0EDB80B38}"/>
              </a:ext>
            </a:extLst>
          </p:cNvPr>
          <p:cNvSpPr>
            <a:spLocks noGrp="1"/>
          </p:cNvSpPr>
          <p:nvPr>
            <p:ph type="title"/>
          </p:nvPr>
        </p:nvSpPr>
        <p:spPr/>
        <p:txBody>
          <a:bodyPr/>
          <a:lstStyle/>
          <a:p>
            <a:r>
              <a:rPr lang="es-MX" b="1" dirty="0"/>
              <a:t>Concilios</a:t>
            </a:r>
            <a:endParaRPr lang="es-CL" b="1" dirty="0"/>
          </a:p>
        </p:txBody>
      </p:sp>
      <p:sp>
        <p:nvSpPr>
          <p:cNvPr id="3" name="Marcador de contenido 2">
            <a:extLst>
              <a:ext uri="{FF2B5EF4-FFF2-40B4-BE49-F238E27FC236}">
                <a16:creationId xmlns:a16="http://schemas.microsoft.com/office/drawing/2014/main" id="{2E9CE5B6-5CCE-C750-EED0-A5687C5381D0}"/>
              </a:ext>
            </a:extLst>
          </p:cNvPr>
          <p:cNvSpPr>
            <a:spLocks noGrp="1"/>
          </p:cNvSpPr>
          <p:nvPr>
            <p:ph idx="1"/>
          </p:nvPr>
        </p:nvSpPr>
        <p:spPr/>
        <p:txBody>
          <a:bodyPr/>
          <a:lstStyle/>
          <a:p>
            <a:pPr algn="just"/>
            <a:r>
              <a:rPr lang="es-MX" dirty="0"/>
              <a:t>La Iglesia Ortodoxa se ha visto enfrentada a numerosas dificultades a lo largo de su historia. Se resolvieron tomando decisiones basadas en el consenso de sus miembros inspirados por Dios y dirigidos primero por los Apóstoles y luego por los Obispos.</a:t>
            </a:r>
          </a:p>
          <a:p>
            <a:pPr algn="just"/>
            <a:r>
              <a:rPr lang="es-MX" dirty="0"/>
              <a:t>Desde la antigüedad fue costumbre que los obispos se reunieran con sus presbíteros y fieles a nivel local para tomar decisiones sobre el gobierno de la Iglesia.</a:t>
            </a:r>
            <a:endParaRPr lang="es-CL" dirty="0"/>
          </a:p>
        </p:txBody>
      </p:sp>
    </p:spTree>
    <p:extLst>
      <p:ext uri="{BB962C8B-B14F-4D97-AF65-F5344CB8AC3E}">
        <p14:creationId xmlns:p14="http://schemas.microsoft.com/office/powerpoint/2010/main" val="151602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D59801-6B90-7BF1-A035-04DE0390D54C}"/>
              </a:ext>
            </a:extLst>
          </p:cNvPr>
          <p:cNvSpPr>
            <a:spLocks noGrp="1"/>
          </p:cNvSpPr>
          <p:nvPr>
            <p:ph type="title"/>
          </p:nvPr>
        </p:nvSpPr>
        <p:spPr/>
        <p:txBody>
          <a:bodyPr/>
          <a:lstStyle/>
          <a:p>
            <a:r>
              <a:rPr lang="es-MX" b="1" dirty="0"/>
              <a:t>Un modelo de autoridad</a:t>
            </a:r>
            <a:endParaRPr lang="es-CL" b="1" dirty="0"/>
          </a:p>
        </p:txBody>
      </p:sp>
      <p:sp>
        <p:nvSpPr>
          <p:cNvPr id="3" name="Marcador de contenido 2">
            <a:extLst>
              <a:ext uri="{FF2B5EF4-FFF2-40B4-BE49-F238E27FC236}">
                <a16:creationId xmlns:a16="http://schemas.microsoft.com/office/drawing/2014/main" id="{3B2693DD-C8C4-6627-4FD4-91D533AD6BE6}"/>
              </a:ext>
            </a:extLst>
          </p:cNvPr>
          <p:cNvSpPr>
            <a:spLocks noGrp="1"/>
          </p:cNvSpPr>
          <p:nvPr>
            <p:ph idx="1"/>
          </p:nvPr>
        </p:nvSpPr>
        <p:spPr>
          <a:xfrm>
            <a:off x="565547" y="1690688"/>
            <a:ext cx="7105650" cy="4375150"/>
          </a:xfrm>
        </p:spPr>
        <p:txBody>
          <a:bodyPr/>
          <a:lstStyle/>
          <a:p>
            <a:pPr marL="0" indent="0" algn="just">
              <a:buNone/>
            </a:pPr>
            <a:r>
              <a:rPr lang="es-MX" dirty="0"/>
              <a:t>El primer concilio de la Iglesia convocó a la comunidad apostólica y tuvo lugar en Jerusalén. Se encuentra narrado en los Hechos de los Apóstoles (cap. 15) y su principal tema de discusión fueron las condiciones para la conversión de los gentiles al cristianismo. Fue presidido por el Apóstol Santiago, obispo de Jerusalén.</a:t>
            </a:r>
            <a:endParaRPr lang="es-CL" dirty="0"/>
          </a:p>
        </p:txBody>
      </p:sp>
      <p:sp>
        <p:nvSpPr>
          <p:cNvPr id="5" name="CuadroTexto 4">
            <a:extLst>
              <a:ext uri="{FF2B5EF4-FFF2-40B4-BE49-F238E27FC236}">
                <a16:creationId xmlns:a16="http://schemas.microsoft.com/office/drawing/2014/main" id="{2A09F611-715A-A64C-C2F8-B30B69F0FEB6}"/>
              </a:ext>
            </a:extLst>
          </p:cNvPr>
          <p:cNvSpPr txBox="1"/>
          <p:nvPr/>
        </p:nvSpPr>
        <p:spPr>
          <a:xfrm>
            <a:off x="2542540" y="5107880"/>
            <a:ext cx="6229349" cy="1384995"/>
          </a:xfrm>
          <a:prstGeom prst="rect">
            <a:avLst/>
          </a:prstGeom>
          <a:noFill/>
        </p:spPr>
        <p:txBody>
          <a:bodyPr wrap="square">
            <a:spAutoFit/>
          </a:bodyPr>
          <a:lstStyle/>
          <a:p>
            <a:pPr algn="just"/>
            <a:r>
              <a:rPr lang="es-MX" sz="2800" i="1" dirty="0"/>
              <a:t>“Hemos decidido </a:t>
            </a:r>
            <a:r>
              <a:rPr lang="es-MX" sz="2800" b="1" i="1" dirty="0"/>
              <a:t>el Espíritu Santo y nosotros</a:t>
            </a:r>
            <a:r>
              <a:rPr lang="es-MX" sz="2800" i="1" dirty="0"/>
              <a:t> no imponeros más cargas que éstas indispensables…” </a:t>
            </a:r>
            <a:r>
              <a:rPr lang="es-MX" sz="2800" dirty="0"/>
              <a:t>(Hechos 15,28)</a:t>
            </a:r>
            <a:endParaRPr lang="es-CL" sz="2800" i="1" dirty="0"/>
          </a:p>
        </p:txBody>
      </p:sp>
      <p:pic>
        <p:nvPicPr>
          <p:cNvPr id="6" name="Imagen 5">
            <a:extLst>
              <a:ext uri="{FF2B5EF4-FFF2-40B4-BE49-F238E27FC236}">
                <a16:creationId xmlns:a16="http://schemas.microsoft.com/office/drawing/2014/main" id="{AC91BFDF-DE5F-0858-D50F-02565E10E9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3850" y="365125"/>
            <a:ext cx="3999014" cy="3043238"/>
          </a:xfrm>
          <a:prstGeom prst="rect">
            <a:avLst/>
          </a:prstGeom>
        </p:spPr>
      </p:pic>
      <p:pic>
        <p:nvPicPr>
          <p:cNvPr id="7" name="Imagen 6">
            <a:extLst>
              <a:ext uri="{FF2B5EF4-FFF2-40B4-BE49-F238E27FC236}">
                <a16:creationId xmlns:a16="http://schemas.microsoft.com/office/drawing/2014/main" id="{255FC0DD-6797-2EE3-0D1A-71AA2C9D47A0}"/>
              </a:ext>
            </a:extLst>
          </p:cNvPr>
          <p:cNvPicPr>
            <a:picLocks noChangeAspect="1"/>
          </p:cNvPicPr>
          <p:nvPr/>
        </p:nvPicPr>
        <p:blipFill>
          <a:blip r:embed="rId3"/>
          <a:stretch>
            <a:fillRect/>
          </a:stretch>
        </p:blipFill>
        <p:spPr>
          <a:xfrm>
            <a:off x="8771889" y="3571875"/>
            <a:ext cx="2329498" cy="3286125"/>
          </a:xfrm>
          <a:prstGeom prst="rect">
            <a:avLst/>
          </a:prstGeom>
        </p:spPr>
      </p:pic>
    </p:spTree>
    <p:extLst>
      <p:ext uri="{BB962C8B-B14F-4D97-AF65-F5344CB8AC3E}">
        <p14:creationId xmlns:p14="http://schemas.microsoft.com/office/powerpoint/2010/main" val="2211061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25A58-3598-1F96-6F8F-2D855124E402}"/>
              </a:ext>
            </a:extLst>
          </p:cNvPr>
          <p:cNvSpPr>
            <a:spLocks noGrp="1"/>
          </p:cNvSpPr>
          <p:nvPr>
            <p:ph type="title"/>
          </p:nvPr>
        </p:nvSpPr>
        <p:spPr/>
        <p:txBody>
          <a:bodyPr/>
          <a:lstStyle/>
          <a:p>
            <a:r>
              <a:rPr lang="es-MX" b="1" dirty="0"/>
              <a:t>Los Concilios Ecuménicos</a:t>
            </a:r>
            <a:endParaRPr lang="es-CL" b="1" dirty="0"/>
          </a:p>
        </p:txBody>
      </p:sp>
      <p:sp>
        <p:nvSpPr>
          <p:cNvPr id="3" name="Marcador de contenido 2">
            <a:extLst>
              <a:ext uri="{FF2B5EF4-FFF2-40B4-BE49-F238E27FC236}">
                <a16:creationId xmlns:a16="http://schemas.microsoft.com/office/drawing/2014/main" id="{CDDD7A51-1602-DA59-A7D5-74C6098A025E}"/>
              </a:ext>
            </a:extLst>
          </p:cNvPr>
          <p:cNvSpPr>
            <a:spLocks noGrp="1"/>
          </p:cNvSpPr>
          <p:nvPr>
            <p:ph idx="1"/>
          </p:nvPr>
        </p:nvSpPr>
        <p:spPr/>
        <p:txBody>
          <a:bodyPr/>
          <a:lstStyle/>
          <a:p>
            <a:pPr algn="just"/>
            <a:r>
              <a:rPr lang="es-MX" dirty="0"/>
              <a:t>Sólo siete concilios han recibido la aprobación universal de la Iglesia en todo tiempo y en todo lugar.</a:t>
            </a:r>
          </a:p>
          <a:p>
            <a:pPr algn="just"/>
            <a:r>
              <a:rPr lang="es-MX" dirty="0"/>
              <a:t>Las definiciones dogmáticas y las decisiones canónicas de los Concilios Ecuménicos son consideradas como inspiradas por Dios y expresan Su Voluntad para con los seres humanos. Así, son fuentes esenciales de la doctrina Cristiana Ortodoxa.</a:t>
            </a:r>
          </a:p>
          <a:p>
            <a:pPr algn="just"/>
            <a:r>
              <a:rPr lang="es-MX" dirty="0"/>
              <a:t>Reunieron a los representantes de la antigua Pentarquía.</a:t>
            </a:r>
          </a:p>
          <a:p>
            <a:pPr algn="just"/>
            <a:r>
              <a:rPr lang="es-MX" dirty="0"/>
              <a:t>Todos fueron celebrados en territorio del Imperio Romano de Oriente.</a:t>
            </a:r>
            <a:endParaRPr lang="es-CL" dirty="0"/>
          </a:p>
        </p:txBody>
      </p:sp>
    </p:spTree>
    <p:extLst>
      <p:ext uri="{BB962C8B-B14F-4D97-AF65-F5344CB8AC3E}">
        <p14:creationId xmlns:p14="http://schemas.microsoft.com/office/powerpoint/2010/main" val="191553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7D77FF7-1ED1-9235-39A1-714A7E7EFA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342398" y="1850231"/>
            <a:ext cx="2663864" cy="3157538"/>
          </a:xfrm>
          <a:prstGeom prst="rect">
            <a:avLst/>
          </a:prstGeom>
        </p:spPr>
      </p:pic>
      <p:sp>
        <p:nvSpPr>
          <p:cNvPr id="2" name="Título 1">
            <a:extLst>
              <a:ext uri="{FF2B5EF4-FFF2-40B4-BE49-F238E27FC236}">
                <a16:creationId xmlns:a16="http://schemas.microsoft.com/office/drawing/2014/main" id="{098C8558-856E-F7E3-9102-B409E477A9A5}"/>
              </a:ext>
            </a:extLst>
          </p:cNvPr>
          <p:cNvSpPr>
            <a:spLocks noGrp="1"/>
          </p:cNvSpPr>
          <p:nvPr>
            <p:ph type="title"/>
          </p:nvPr>
        </p:nvSpPr>
        <p:spPr>
          <a:xfrm>
            <a:off x="838200" y="287337"/>
            <a:ext cx="10515600" cy="1325563"/>
          </a:xfrm>
        </p:spPr>
        <p:txBody>
          <a:bodyPr/>
          <a:lstStyle/>
          <a:p>
            <a:r>
              <a:rPr lang="es-MX" b="1" dirty="0"/>
              <a:t>Arrianismo</a:t>
            </a:r>
            <a:endParaRPr lang="es-CL" b="1" dirty="0"/>
          </a:p>
        </p:txBody>
      </p:sp>
      <p:sp>
        <p:nvSpPr>
          <p:cNvPr id="3" name="Marcador de contenido 2">
            <a:extLst>
              <a:ext uri="{FF2B5EF4-FFF2-40B4-BE49-F238E27FC236}">
                <a16:creationId xmlns:a16="http://schemas.microsoft.com/office/drawing/2014/main" id="{644D277B-882C-A9BA-C76F-97420FFE1F78}"/>
              </a:ext>
            </a:extLst>
          </p:cNvPr>
          <p:cNvSpPr>
            <a:spLocks noGrp="1"/>
          </p:cNvSpPr>
          <p:nvPr>
            <p:ph idx="1"/>
          </p:nvPr>
        </p:nvSpPr>
        <p:spPr>
          <a:xfrm>
            <a:off x="481011" y="1385887"/>
            <a:ext cx="8748713" cy="5343525"/>
          </a:xfrm>
        </p:spPr>
        <p:txBody>
          <a:bodyPr>
            <a:normAutofit fontScale="92500"/>
          </a:bodyPr>
          <a:lstStyle/>
          <a:p>
            <a:pPr marL="0" indent="0" algn="just">
              <a:buNone/>
            </a:pPr>
            <a:r>
              <a:rPr lang="es-MX" dirty="0"/>
              <a:t>Arrio, presbítero de Alejandría, proponía que:</a:t>
            </a:r>
          </a:p>
          <a:p>
            <a:pPr algn="just"/>
            <a:r>
              <a:rPr lang="es-MX" dirty="0"/>
              <a:t>El </a:t>
            </a:r>
            <a:r>
              <a:rPr lang="es-MX" i="1" dirty="0"/>
              <a:t>Logos</a:t>
            </a:r>
            <a:r>
              <a:rPr lang="es-MX" dirty="0"/>
              <a:t> tenía un principio en su existencia.</a:t>
            </a:r>
          </a:p>
          <a:p>
            <a:pPr algn="just"/>
            <a:r>
              <a:rPr lang="es-MX" dirty="0"/>
              <a:t>El Verbo Divino no vino de la esencia divina, pues según él esto llevaba a la doctrina gnóstica de la fragmentación de la esencia divina.</a:t>
            </a:r>
          </a:p>
          <a:p>
            <a:pPr algn="just"/>
            <a:r>
              <a:rPr lang="es-MX" dirty="0"/>
              <a:t>El Verbo existió antes del tiempo y del mundo, pero no era eterno, sino una criatura.</a:t>
            </a:r>
          </a:p>
          <a:p>
            <a:pPr algn="just"/>
            <a:r>
              <a:rPr lang="es-MX" dirty="0"/>
              <a:t>Aunque el Hijo es una criatura, tiene prioridad sobre todas las otras creaciones. Después de Dios, Él tiene el mayor mérito. Dios creó a través de Él incluso el tiempo. Dios primero que todo creó al Hijo como el camino de inicio para su obra. Entre Dios y el Logos hay una distinción eterna. Entre el Logos y la creación hay solamente una distinción relativa.</a:t>
            </a:r>
          </a:p>
        </p:txBody>
      </p:sp>
    </p:spTree>
    <p:extLst>
      <p:ext uri="{BB962C8B-B14F-4D97-AF65-F5344CB8AC3E}">
        <p14:creationId xmlns:p14="http://schemas.microsoft.com/office/powerpoint/2010/main" val="4203766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1B9C6F-2F44-6694-6B95-93482AD04284}"/>
              </a:ext>
            </a:extLst>
          </p:cNvPr>
          <p:cNvSpPr>
            <a:spLocks noGrp="1"/>
          </p:cNvSpPr>
          <p:nvPr>
            <p:ph type="title"/>
          </p:nvPr>
        </p:nvSpPr>
        <p:spPr>
          <a:xfrm>
            <a:off x="838200" y="250825"/>
            <a:ext cx="10515600" cy="1325563"/>
          </a:xfrm>
        </p:spPr>
        <p:txBody>
          <a:bodyPr/>
          <a:lstStyle/>
          <a:p>
            <a:r>
              <a:rPr lang="es-MX" b="1" dirty="0"/>
              <a:t>Primer Concilio Ecuménico (Nicea, 325)</a:t>
            </a:r>
            <a:endParaRPr lang="es-CL" b="1" dirty="0"/>
          </a:p>
        </p:txBody>
      </p:sp>
      <p:sp>
        <p:nvSpPr>
          <p:cNvPr id="3" name="Marcador de contenido 2">
            <a:extLst>
              <a:ext uri="{FF2B5EF4-FFF2-40B4-BE49-F238E27FC236}">
                <a16:creationId xmlns:a16="http://schemas.microsoft.com/office/drawing/2014/main" id="{07EC5049-20C9-CDE8-F59C-8B4EC9F687BA}"/>
              </a:ext>
            </a:extLst>
          </p:cNvPr>
          <p:cNvSpPr>
            <a:spLocks noGrp="1"/>
          </p:cNvSpPr>
          <p:nvPr>
            <p:ph idx="1"/>
          </p:nvPr>
        </p:nvSpPr>
        <p:spPr>
          <a:xfrm>
            <a:off x="3529012" y="1690688"/>
            <a:ext cx="8329613" cy="4802187"/>
          </a:xfrm>
        </p:spPr>
        <p:txBody>
          <a:bodyPr>
            <a:normAutofit lnSpcReduction="10000"/>
          </a:bodyPr>
          <a:lstStyle/>
          <a:p>
            <a:pPr algn="just"/>
            <a:r>
              <a:rPr lang="es-MX" dirty="0"/>
              <a:t>Convocado por Constantino I.</a:t>
            </a:r>
          </a:p>
          <a:p>
            <a:pPr algn="just"/>
            <a:r>
              <a:rPr lang="es-MX" dirty="0"/>
              <a:t>Asistieron 318 obispos</a:t>
            </a:r>
          </a:p>
          <a:p>
            <a:pPr algn="just"/>
            <a:r>
              <a:rPr lang="es-MX" dirty="0"/>
              <a:t>Presidido por San Osio de Córdoba</a:t>
            </a:r>
          </a:p>
          <a:p>
            <a:pPr algn="just"/>
            <a:r>
              <a:rPr lang="es-MX" dirty="0"/>
              <a:t>Tras largas discusiones y la intervención del emperador, el Concilio redactó el Símbolo Niceno, en que se incluía la palabra “</a:t>
            </a:r>
            <a:r>
              <a:rPr lang="es-MX" dirty="0" err="1"/>
              <a:t>homoousios</a:t>
            </a:r>
            <a:r>
              <a:rPr lang="es-MX" dirty="0"/>
              <a:t>” (“de la misma sustancia”) y afirmó la consubstancialidad entre el Padre y el Hijo.</a:t>
            </a:r>
          </a:p>
          <a:p>
            <a:pPr algn="just"/>
            <a:r>
              <a:rPr lang="es-MX" dirty="0"/>
              <a:t>Arrio fue excomulgado y exiliado.</a:t>
            </a:r>
          </a:p>
          <a:p>
            <a:pPr algn="just"/>
            <a:r>
              <a:rPr lang="es-MX" dirty="0"/>
              <a:t>Otros temas fueron: la fecha de la Pascua, el Cisma </a:t>
            </a:r>
            <a:r>
              <a:rPr lang="es-MX" dirty="0" err="1"/>
              <a:t>Meliciano</a:t>
            </a:r>
            <a:r>
              <a:rPr lang="es-MX" dirty="0"/>
              <a:t> y disposiciones sobre estructura y disciplina.</a:t>
            </a:r>
            <a:endParaRPr lang="es-CL" dirty="0"/>
          </a:p>
        </p:txBody>
      </p:sp>
      <p:pic>
        <p:nvPicPr>
          <p:cNvPr id="4" name="Imagen 3">
            <a:extLst>
              <a:ext uri="{FF2B5EF4-FFF2-40B4-BE49-F238E27FC236}">
                <a16:creationId xmlns:a16="http://schemas.microsoft.com/office/drawing/2014/main" id="{4352617B-C663-068C-4720-6ABD9BCFE0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576388"/>
            <a:ext cx="3394084" cy="4600575"/>
          </a:xfrm>
          <a:prstGeom prst="rect">
            <a:avLst/>
          </a:prstGeom>
        </p:spPr>
      </p:pic>
    </p:spTree>
    <p:extLst>
      <p:ext uri="{BB962C8B-B14F-4D97-AF65-F5344CB8AC3E}">
        <p14:creationId xmlns:p14="http://schemas.microsoft.com/office/powerpoint/2010/main" val="4201303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48ADC7-E3A9-63FC-EF8C-EE2DBCD3694C}"/>
              </a:ext>
            </a:extLst>
          </p:cNvPr>
          <p:cNvSpPr>
            <a:spLocks noGrp="1"/>
          </p:cNvSpPr>
          <p:nvPr>
            <p:ph type="title"/>
          </p:nvPr>
        </p:nvSpPr>
        <p:spPr/>
        <p:txBody>
          <a:bodyPr/>
          <a:lstStyle/>
          <a:p>
            <a:r>
              <a:rPr lang="es-MX" b="1" dirty="0"/>
              <a:t>Apolinarismo y </a:t>
            </a:r>
            <a:r>
              <a:rPr lang="es-MX" b="1" dirty="0" err="1"/>
              <a:t>Macedonianismo</a:t>
            </a:r>
            <a:endParaRPr lang="es-CL" b="1" dirty="0"/>
          </a:p>
        </p:txBody>
      </p:sp>
      <p:sp>
        <p:nvSpPr>
          <p:cNvPr id="3" name="Marcador de contenido 2">
            <a:extLst>
              <a:ext uri="{FF2B5EF4-FFF2-40B4-BE49-F238E27FC236}">
                <a16:creationId xmlns:a16="http://schemas.microsoft.com/office/drawing/2014/main" id="{F1F7E539-6922-DB11-918C-D507FAF7EC78}"/>
              </a:ext>
            </a:extLst>
          </p:cNvPr>
          <p:cNvSpPr>
            <a:spLocks noGrp="1"/>
          </p:cNvSpPr>
          <p:nvPr>
            <p:ph idx="1"/>
          </p:nvPr>
        </p:nvSpPr>
        <p:spPr>
          <a:xfrm>
            <a:off x="509586" y="1689100"/>
            <a:ext cx="8167687" cy="4803775"/>
          </a:xfrm>
        </p:spPr>
        <p:txBody>
          <a:bodyPr>
            <a:normAutofit lnSpcReduction="10000"/>
          </a:bodyPr>
          <a:lstStyle/>
          <a:p>
            <a:pPr marL="0" indent="0" algn="just">
              <a:buNone/>
            </a:pPr>
            <a:r>
              <a:rPr lang="es-MX" dirty="0"/>
              <a:t>Mientras el arrianismo buscaba reformularse y volvía a atacar, otros dos movimientos heréticos surgieron en la Iglesia:</a:t>
            </a:r>
          </a:p>
          <a:p>
            <a:pPr algn="just"/>
            <a:r>
              <a:rPr lang="es-MX" dirty="0"/>
              <a:t>Apolinarismo: la doctrina de Apolinar el Joven, obispo de </a:t>
            </a:r>
            <a:r>
              <a:rPr lang="es-MX" dirty="0" err="1"/>
              <a:t>Laodicea</a:t>
            </a:r>
            <a:r>
              <a:rPr lang="es-MX" dirty="0"/>
              <a:t>. Planteaba que Cristo tenía cuerpo y alma humanos, pero su espíritu o intelecto era únicamente divino (este era el </a:t>
            </a:r>
            <a:r>
              <a:rPr lang="es-MX" i="1" dirty="0"/>
              <a:t>Logos</a:t>
            </a:r>
            <a:r>
              <a:rPr lang="es-MX" dirty="0"/>
              <a:t>).</a:t>
            </a:r>
          </a:p>
          <a:p>
            <a:pPr algn="just"/>
            <a:r>
              <a:rPr lang="es-MX" dirty="0" err="1"/>
              <a:t>Macedonianismo</a:t>
            </a:r>
            <a:r>
              <a:rPr lang="es-MX" dirty="0"/>
              <a:t> (</a:t>
            </a:r>
            <a:r>
              <a:rPr lang="es-MX" dirty="0" err="1"/>
              <a:t>pneumatómacos</a:t>
            </a:r>
            <a:r>
              <a:rPr lang="es-MX" dirty="0"/>
              <a:t>): el Patriarca Macedonio de Constantinopla afirmó la consustancialidad del Padre y el Hijo, pero consideraba al Espíritu Santo una creación y subordinado.</a:t>
            </a:r>
            <a:endParaRPr lang="es-CL" dirty="0"/>
          </a:p>
        </p:txBody>
      </p:sp>
      <p:pic>
        <p:nvPicPr>
          <p:cNvPr id="4" name="Imagen 3">
            <a:extLst>
              <a:ext uri="{FF2B5EF4-FFF2-40B4-BE49-F238E27FC236}">
                <a16:creationId xmlns:a16="http://schemas.microsoft.com/office/drawing/2014/main" id="{56EAB32F-B163-9BD5-ED09-844A5238D4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05887" y="1349375"/>
            <a:ext cx="3186113" cy="5143500"/>
          </a:xfrm>
          <a:prstGeom prst="rect">
            <a:avLst/>
          </a:prstGeom>
        </p:spPr>
      </p:pic>
    </p:spTree>
    <p:extLst>
      <p:ext uri="{BB962C8B-B14F-4D97-AF65-F5344CB8AC3E}">
        <p14:creationId xmlns:p14="http://schemas.microsoft.com/office/powerpoint/2010/main" val="2032500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BA37E-E56F-C986-BF0D-F7DEF2647E92}"/>
              </a:ext>
            </a:extLst>
          </p:cNvPr>
          <p:cNvSpPr>
            <a:spLocks noGrp="1"/>
          </p:cNvSpPr>
          <p:nvPr>
            <p:ph type="title"/>
          </p:nvPr>
        </p:nvSpPr>
        <p:spPr/>
        <p:txBody>
          <a:bodyPr/>
          <a:lstStyle/>
          <a:p>
            <a:r>
              <a:rPr lang="es-MX" b="1" dirty="0"/>
              <a:t>Segundo Concilio Ecuménico </a:t>
            </a:r>
            <a:br>
              <a:rPr lang="es-MX" b="1" dirty="0"/>
            </a:br>
            <a:r>
              <a:rPr lang="es-MX" b="1" dirty="0"/>
              <a:t>(Constantinopla, 381)</a:t>
            </a:r>
            <a:endParaRPr lang="es-CL" b="1" dirty="0"/>
          </a:p>
        </p:txBody>
      </p:sp>
      <p:sp>
        <p:nvSpPr>
          <p:cNvPr id="3" name="Marcador de contenido 2">
            <a:extLst>
              <a:ext uri="{FF2B5EF4-FFF2-40B4-BE49-F238E27FC236}">
                <a16:creationId xmlns:a16="http://schemas.microsoft.com/office/drawing/2014/main" id="{C211989E-88EE-5FE5-91A2-BFE4A5A6E9E2}"/>
              </a:ext>
            </a:extLst>
          </p:cNvPr>
          <p:cNvSpPr>
            <a:spLocks noGrp="1"/>
          </p:cNvSpPr>
          <p:nvPr>
            <p:ph idx="1"/>
          </p:nvPr>
        </p:nvSpPr>
        <p:spPr>
          <a:xfrm>
            <a:off x="638175" y="1833563"/>
            <a:ext cx="7290792" cy="4889501"/>
          </a:xfrm>
        </p:spPr>
        <p:txBody>
          <a:bodyPr>
            <a:normAutofit lnSpcReduction="10000"/>
          </a:bodyPr>
          <a:lstStyle/>
          <a:p>
            <a:pPr algn="just"/>
            <a:r>
              <a:rPr lang="es-MX" dirty="0"/>
              <a:t>Convocado por Teodosio I.</a:t>
            </a:r>
          </a:p>
          <a:p>
            <a:pPr algn="just"/>
            <a:r>
              <a:rPr lang="es-MX" dirty="0"/>
              <a:t>Asistieron 150 obispos.</a:t>
            </a:r>
          </a:p>
          <a:p>
            <a:pPr algn="just"/>
            <a:r>
              <a:rPr lang="es-MX" dirty="0"/>
              <a:t>Presidido por San Melecio de Antioquía, San Gregorio Nacianceno y San Nectario de Constantinopla.</a:t>
            </a:r>
          </a:p>
          <a:p>
            <a:pPr algn="just"/>
            <a:r>
              <a:rPr lang="es-MX" dirty="0"/>
              <a:t>Condenó el Apolinarismo y el </a:t>
            </a:r>
            <a:r>
              <a:rPr lang="es-MX" dirty="0" err="1"/>
              <a:t>Macedonianismo</a:t>
            </a:r>
            <a:r>
              <a:rPr lang="es-MX" dirty="0"/>
              <a:t>, junto al arrianismo y todas sus nuevas variantes.</a:t>
            </a:r>
          </a:p>
          <a:p>
            <a:pPr algn="just"/>
            <a:r>
              <a:rPr lang="es-MX" dirty="0"/>
              <a:t>Se redacto el Símbolo de la Fe, el conocido Credo Niceno-Constantinopolitano.</a:t>
            </a:r>
          </a:p>
          <a:p>
            <a:pPr algn="just"/>
            <a:r>
              <a:rPr lang="es-MX" dirty="0"/>
              <a:t>Elevó el estatus de la Iglesia de Constantinopla.</a:t>
            </a:r>
            <a:endParaRPr lang="es-CL" dirty="0"/>
          </a:p>
        </p:txBody>
      </p:sp>
      <p:pic>
        <p:nvPicPr>
          <p:cNvPr id="5" name="Imagen 4">
            <a:extLst>
              <a:ext uri="{FF2B5EF4-FFF2-40B4-BE49-F238E27FC236}">
                <a16:creationId xmlns:a16="http://schemas.microsoft.com/office/drawing/2014/main" id="{BF864C6E-5D23-814A-7498-0DA818321E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992" y="1027906"/>
            <a:ext cx="4063008" cy="5200650"/>
          </a:xfrm>
          <a:prstGeom prst="rect">
            <a:avLst/>
          </a:prstGeom>
        </p:spPr>
      </p:pic>
    </p:spTree>
    <p:extLst>
      <p:ext uri="{BB962C8B-B14F-4D97-AF65-F5344CB8AC3E}">
        <p14:creationId xmlns:p14="http://schemas.microsoft.com/office/powerpoint/2010/main" val="273061903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2449</Words>
  <Application>Microsoft Office PowerPoint</Application>
  <PresentationFormat>Widescreen</PresentationFormat>
  <Paragraphs>159</Paragraphs>
  <Slides>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Tema de Office</vt:lpstr>
      <vt:lpstr>Historia de la Iglesia: Concilios</vt:lpstr>
      <vt:lpstr>Oración antes del Estudio </vt:lpstr>
      <vt:lpstr>Concilios</vt:lpstr>
      <vt:lpstr>Un modelo de autoridad</vt:lpstr>
      <vt:lpstr>Los Concilios Ecuménicos</vt:lpstr>
      <vt:lpstr>Arrianismo</vt:lpstr>
      <vt:lpstr>Primer Concilio Ecuménico (Nicea, 325)</vt:lpstr>
      <vt:lpstr>Apolinarismo y Macedonianismo</vt:lpstr>
      <vt:lpstr>Segundo Concilio Ecuménico  (Constantinopla, 381)</vt:lpstr>
      <vt:lpstr>Nestorianismo</vt:lpstr>
      <vt:lpstr>Tercer Concilio Ecuménico (Éfeso, 431)</vt:lpstr>
      <vt:lpstr>Monofisismo/Miafisismo</vt:lpstr>
      <vt:lpstr>Cuarto Concilio Ecuménico (Calcedonia, 451)</vt:lpstr>
      <vt:lpstr>Origenismo/Controversia de los Tres Capítulos</vt:lpstr>
      <vt:lpstr>Quinto Concilio Ecuménico (Constantinopla, 553)</vt:lpstr>
      <vt:lpstr>Monoenergismo/Monotelismo</vt:lpstr>
      <vt:lpstr>Sexto Concilio Ecuménico (Constantinopla, 680-681)</vt:lpstr>
      <vt:lpstr>La Querella Iconoclasta</vt:lpstr>
      <vt:lpstr>Séptimo Concilio Ecuménico (Nicea, 787)</vt:lpstr>
      <vt:lpstr>PowerPoint Presentation</vt:lpstr>
      <vt:lpstr>Otros concilios muy importantes</vt:lpstr>
      <vt:lpstr>Los llamados sínodos “Pan-Ortodoxos”</vt:lpstr>
      <vt:lpstr>Recomendado: El Santo Legado</vt:lpstr>
      <vt:lpstr>Oración después del Estudio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Historia de la Iglesia: Concilios</dc:title>
  <dc:creator>Leonardo Antonio de Montecarmelo Guerra</dc:creator>
  <cp:lastModifiedBy>Padre</cp:lastModifiedBy>
  <cp:revision>18</cp:revision>
  <dcterms:created xsi:type="dcterms:W3CDTF">2025-09-27T15:20:01Z</dcterms:created>
  <dcterms:modified xsi:type="dcterms:W3CDTF">2025-09-29T11:21:45Z</dcterms:modified>
</cp:coreProperties>
</file>