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8" r:id="rId7"/>
    <p:sldId id="266" r:id="rId8"/>
    <p:sldId id="261" r:id="rId9"/>
    <p:sldId id="267" r:id="rId10"/>
    <p:sldId id="263" r:id="rId11"/>
    <p:sldId id="264"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16" name="15 Marcador de número de diapositiva"/>
          <p:cNvSpPr>
            <a:spLocks noGrp="1"/>
          </p:cNvSpPr>
          <p:nvPr>
            <p:ph type="sldNum" sz="quarter" idx="11"/>
          </p:nvPr>
        </p:nvSpPr>
        <p:spPr/>
        <p:txBody>
          <a:bodyPr/>
          <a:lstStyle/>
          <a:p>
            <a:fld id="{B014014C-349C-4CF2-A203-56F45BF86052}"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15ED77AD-263B-4A58-A7E1-DC9333F5C857}" type="datetimeFigureOut">
              <a:rPr lang="es-ES" smtClean="0"/>
              <a:pPr/>
              <a:t>27/05/2020</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B014014C-349C-4CF2-A203-56F45BF86052}"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14014C-349C-4CF2-A203-56F45BF8605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15ED77AD-263B-4A58-A7E1-DC9333F5C857}" type="datetimeFigureOut">
              <a:rPr lang="es-ES" smtClean="0"/>
              <a:pPr/>
              <a:t>27/05/2020</a:t>
            </a:fld>
            <a:endParaRPr lang="es-ES"/>
          </a:p>
        </p:txBody>
      </p:sp>
      <p:sp>
        <p:nvSpPr>
          <p:cNvPr id="9" name="8 Marcador de número de diapositiva"/>
          <p:cNvSpPr>
            <a:spLocks noGrp="1"/>
          </p:cNvSpPr>
          <p:nvPr>
            <p:ph type="sldNum" sz="quarter" idx="15"/>
          </p:nvPr>
        </p:nvSpPr>
        <p:spPr/>
        <p:txBody>
          <a:bodyPr/>
          <a:lstStyle/>
          <a:p>
            <a:fld id="{B014014C-349C-4CF2-A203-56F45BF86052}"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15ED77AD-263B-4A58-A7E1-DC9333F5C857}" type="datetimeFigureOut">
              <a:rPr lang="es-ES" smtClean="0"/>
              <a:pPr/>
              <a:t>27/05/2020</a:t>
            </a:fld>
            <a:endParaRPr lang="es-ES"/>
          </a:p>
        </p:txBody>
      </p:sp>
      <p:sp>
        <p:nvSpPr>
          <p:cNvPr id="9" name="8 Marcador de número de diapositiva"/>
          <p:cNvSpPr>
            <a:spLocks noGrp="1"/>
          </p:cNvSpPr>
          <p:nvPr>
            <p:ph type="sldNum" sz="quarter" idx="11"/>
          </p:nvPr>
        </p:nvSpPr>
        <p:spPr/>
        <p:txBody>
          <a:bodyPr/>
          <a:lstStyle/>
          <a:p>
            <a:fld id="{B014014C-349C-4CF2-A203-56F45BF86052}"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5ED77AD-263B-4A58-A7E1-DC9333F5C857}" type="datetimeFigureOut">
              <a:rPr lang="es-ES" smtClean="0"/>
              <a:pPr/>
              <a:t>27/05/2020</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14014C-349C-4CF2-A203-56F45BF86052}"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holyascensionofchrist.org/home.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9512" y="5949280"/>
            <a:ext cx="3240360" cy="551546"/>
          </a:xfrm>
        </p:spPr>
        <p:txBody>
          <a:bodyPr/>
          <a:lstStyle/>
          <a:p>
            <a:r>
              <a:rPr lang="es-CL" dirty="0" smtClean="0"/>
              <a:t>www.iglesiaortodoxa.cl</a:t>
            </a:r>
            <a:endParaRPr lang="es-ES" dirty="0"/>
          </a:p>
        </p:txBody>
      </p:sp>
      <p:sp>
        <p:nvSpPr>
          <p:cNvPr id="2" name="1 Título"/>
          <p:cNvSpPr>
            <a:spLocks noGrp="1"/>
          </p:cNvSpPr>
          <p:nvPr>
            <p:ph type="ctrTitle"/>
          </p:nvPr>
        </p:nvSpPr>
        <p:spPr>
          <a:xfrm>
            <a:off x="251520" y="404664"/>
            <a:ext cx="3096344" cy="5616624"/>
          </a:xfrm>
        </p:spPr>
        <p:txBody>
          <a:bodyPr>
            <a:normAutofit fontScale="90000"/>
          </a:bodyPr>
          <a:lstStyle/>
          <a:p>
            <a:r>
              <a:rPr lang="es-CL" sz="4400" b="1" dirty="0" smtClean="0"/>
              <a:t>LA FIESTA DE LA </a:t>
            </a:r>
            <a:br>
              <a:rPr lang="es-CL" sz="4400" b="1" dirty="0" smtClean="0"/>
            </a:br>
            <a:r>
              <a:rPr lang="es-CL" sz="4400" b="1" dirty="0" smtClean="0"/>
              <a:t>ASCENSIÓN DE CRISTO</a:t>
            </a:r>
            <a:br>
              <a:rPr lang="es-CL" sz="4400" b="1" dirty="0" smtClean="0"/>
            </a:br>
            <a:r>
              <a:rPr lang="es-CL" sz="4400" b="1" dirty="0" smtClean="0"/>
              <a:t>y la Promesa del Espíritu Santo</a:t>
            </a:r>
            <a:r>
              <a:rPr lang="es-ES" dirty="0" smtClean="0"/>
              <a:t/>
            </a:r>
            <a:br>
              <a:rPr lang="es-ES" dirty="0" smtClean="0"/>
            </a:br>
            <a:endParaRPr lang="es-ES" dirty="0"/>
          </a:p>
        </p:txBody>
      </p:sp>
      <p:pic>
        <p:nvPicPr>
          <p:cNvPr id="11266" name="Picture 2" descr="http://oca.org/cdn/images/icons/lg/Pascha/ascension.jpg"/>
          <p:cNvPicPr>
            <a:picLocks noChangeAspect="1" noChangeArrowheads="1"/>
          </p:cNvPicPr>
          <p:nvPr/>
        </p:nvPicPr>
        <p:blipFill>
          <a:blip r:embed="rId2" cstate="print"/>
          <a:srcRect/>
          <a:stretch>
            <a:fillRect/>
          </a:stretch>
        </p:blipFill>
        <p:spPr bwMode="auto">
          <a:xfrm>
            <a:off x="3429000" y="-57150"/>
            <a:ext cx="5715000" cy="69151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28" y="1500174"/>
            <a:ext cx="6429420" cy="4572000"/>
          </a:xfrm>
        </p:spPr>
        <p:txBody>
          <a:bodyPr>
            <a:noAutofit/>
          </a:bodyPr>
          <a:lstStyle/>
          <a:p>
            <a:pPr algn="ctr">
              <a:buNone/>
            </a:pPr>
            <a:r>
              <a:rPr lang="es-CL" sz="3200" b="1" dirty="0" smtClean="0"/>
              <a:t>Ascendiste con gloria, </a:t>
            </a:r>
          </a:p>
          <a:p>
            <a:pPr algn="ctr">
              <a:buNone/>
            </a:pPr>
            <a:r>
              <a:rPr lang="es-CL" sz="3200" b="1" dirty="0" smtClean="0"/>
              <a:t>oh Cristo Dios Nuestro, </a:t>
            </a:r>
          </a:p>
          <a:p>
            <a:pPr algn="ctr">
              <a:buNone/>
            </a:pPr>
            <a:r>
              <a:rPr lang="es-CL" sz="3200" b="1" dirty="0" smtClean="0"/>
              <a:t>y regocijaste a tus discípulos con la promesa del Espíritu Santo.</a:t>
            </a:r>
          </a:p>
          <a:p>
            <a:pPr algn="ctr">
              <a:buNone/>
            </a:pPr>
            <a:r>
              <a:rPr lang="es-CL" sz="3200" b="1" dirty="0" smtClean="0"/>
              <a:t>Porque creyeron en la bendición de que Tú eres verdaderamente el Hijo de Dios, el Salvador del mundo. </a:t>
            </a:r>
            <a:endParaRPr lang="es-ES" sz="3200" dirty="0"/>
          </a:p>
        </p:txBody>
      </p:sp>
      <p:sp>
        <p:nvSpPr>
          <p:cNvPr id="2" name="1 Título"/>
          <p:cNvSpPr>
            <a:spLocks noGrp="1"/>
          </p:cNvSpPr>
          <p:nvPr>
            <p:ph type="title"/>
          </p:nvPr>
        </p:nvSpPr>
        <p:spPr>
          <a:noFill/>
        </p:spPr>
        <p:txBody>
          <a:bodyPr/>
          <a:lstStyle/>
          <a:p>
            <a:pPr algn="ctr"/>
            <a:r>
              <a:rPr lang="es-CL" b="1" dirty="0" err="1" smtClean="0">
                <a:solidFill>
                  <a:schemeClr val="accent5">
                    <a:lumMod val="50000"/>
                  </a:schemeClr>
                </a:solidFill>
              </a:rPr>
              <a:t>Tropario</a:t>
            </a:r>
            <a:r>
              <a:rPr lang="es-CL" b="1" dirty="0" smtClean="0">
                <a:solidFill>
                  <a:schemeClr val="accent5">
                    <a:lumMod val="50000"/>
                  </a:schemeClr>
                </a:solidFill>
              </a:rPr>
              <a:t> – Tono IV</a:t>
            </a:r>
            <a:endParaRPr lang="es-ES" dirty="0">
              <a:solidFill>
                <a:schemeClr val="accent5">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ES" dirty="0" smtClean="0"/>
          </a:p>
          <a:p>
            <a:pPr algn="ctr">
              <a:buNone/>
            </a:pPr>
            <a:r>
              <a:rPr lang="es-CL" sz="2800" b="1" dirty="0" smtClean="0"/>
              <a:t>Cuando cumpliste la dispensación por nosotros, </a:t>
            </a:r>
          </a:p>
          <a:p>
            <a:pPr algn="ctr">
              <a:buNone/>
            </a:pPr>
            <a:r>
              <a:rPr lang="es-CL" sz="2800" b="1" dirty="0" smtClean="0"/>
              <a:t>y uniendo los terrenales con los celestiales, ascendiste con gloria, oh Cristo Dios Nuestro, </a:t>
            </a:r>
          </a:p>
          <a:p>
            <a:pPr algn="ctr">
              <a:buNone/>
            </a:pPr>
            <a:r>
              <a:rPr lang="es-CL" sz="2800" b="1" dirty="0" smtClean="0"/>
              <a:t>no dejando a los que Te aman,</a:t>
            </a:r>
          </a:p>
          <a:p>
            <a:pPr algn="ctr">
              <a:buNone/>
            </a:pPr>
            <a:r>
              <a:rPr lang="es-CL" sz="2800" b="1" dirty="0" smtClean="0"/>
              <a:t>sino permaneciendo junto a ellos y exclamando, Estoy con vosotros </a:t>
            </a:r>
          </a:p>
          <a:p>
            <a:pPr algn="ctr">
              <a:buNone/>
            </a:pPr>
            <a:r>
              <a:rPr lang="es-CL" sz="2800" b="1" dirty="0" smtClean="0"/>
              <a:t>y nadie podrá contra vosotros! </a:t>
            </a:r>
            <a:endParaRPr lang="es-ES" sz="2800" dirty="0"/>
          </a:p>
        </p:txBody>
      </p:sp>
      <p:sp>
        <p:nvSpPr>
          <p:cNvPr id="2" name="1 Título"/>
          <p:cNvSpPr>
            <a:spLocks noGrp="1"/>
          </p:cNvSpPr>
          <p:nvPr>
            <p:ph type="title"/>
          </p:nvPr>
        </p:nvSpPr>
        <p:spPr/>
        <p:txBody>
          <a:bodyPr/>
          <a:lstStyle/>
          <a:p>
            <a:pPr algn="ctr"/>
            <a:r>
              <a:rPr lang="es-CL" b="1" dirty="0" err="1" smtClean="0">
                <a:solidFill>
                  <a:schemeClr val="accent5">
                    <a:lumMod val="50000"/>
                  </a:schemeClr>
                </a:solidFill>
              </a:rPr>
              <a:t>Kontakion</a:t>
            </a:r>
            <a:endParaRPr lang="es-ES" dirty="0">
              <a:solidFill>
                <a:schemeClr val="accent5">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4614866" cy="5667396"/>
          </a:xfrm>
        </p:spPr>
        <p:txBody>
          <a:bodyPr>
            <a:normAutofit/>
          </a:bodyPr>
          <a:lstStyle/>
          <a:p>
            <a:r>
              <a:rPr lang="es-CL" dirty="0" smtClean="0"/>
              <a:t>Jesús </a:t>
            </a:r>
            <a:r>
              <a:rPr lang="es-CL" dirty="0"/>
              <a:t>no vivió junto a sus discípulos después de Su Resurrección como lo hizo antes de su muerte. </a:t>
            </a:r>
            <a:endParaRPr lang="es-CL" dirty="0" smtClean="0"/>
          </a:p>
          <a:p>
            <a:pPr>
              <a:buNone/>
            </a:pPr>
            <a:endParaRPr lang="es-CL" dirty="0" smtClean="0"/>
          </a:p>
          <a:p>
            <a:r>
              <a:rPr lang="es-CL" dirty="0" smtClean="0"/>
              <a:t>Lleno </a:t>
            </a:r>
            <a:r>
              <a:rPr lang="es-CL" dirty="0"/>
              <a:t>de la gloria de su divinidad, apareció a los suyos en distintos lugares y en distintos momentos, asegurándoles que en verdad era Él, vivo en su cuerpo resucitado y glorificado. </a:t>
            </a:r>
            <a:endParaRPr lang="es-ES" dirty="0"/>
          </a:p>
        </p:txBody>
      </p:sp>
      <p:pic>
        <p:nvPicPr>
          <p:cNvPr id="43010" name="Picture 2" descr="http://www.legionofmarytidewater.com/rose/g1.jpg"/>
          <p:cNvPicPr>
            <a:picLocks noChangeAspect="1" noChangeArrowheads="1"/>
          </p:cNvPicPr>
          <p:nvPr/>
        </p:nvPicPr>
        <p:blipFill>
          <a:blip r:embed="rId2" cstate="print"/>
          <a:srcRect/>
          <a:stretch>
            <a:fillRect/>
          </a:stretch>
        </p:blipFill>
        <p:spPr bwMode="auto">
          <a:xfrm>
            <a:off x="5357818" y="785794"/>
            <a:ext cx="3314700" cy="4286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5472122" cy="5310206"/>
          </a:xfrm>
        </p:spPr>
        <p:txBody>
          <a:bodyPr>
            <a:normAutofit fontScale="92500" lnSpcReduction="10000"/>
          </a:bodyPr>
          <a:lstStyle/>
          <a:p>
            <a:r>
              <a:rPr lang="es-CL" b="1" i="1" dirty="0" smtClean="0"/>
              <a:t>Después de haber padecido, se presentó vivo con muchas pruebas indubitables, apareciéndoseles durante cuarenta días y hablándoles acerca del Reino de Dios. (Hechos 1,3)</a:t>
            </a:r>
            <a:endParaRPr lang="es-ES" i="1" dirty="0" smtClean="0"/>
          </a:p>
          <a:p>
            <a:endParaRPr lang="es-ES" dirty="0" smtClean="0"/>
          </a:p>
          <a:p>
            <a:r>
              <a:rPr lang="es-CL" dirty="0" smtClean="0"/>
              <a:t>Se utiliza el periodo de tiempo de cuarenta días en la Biblia a menudo. Significa un periodo de cumplimiento y plenitud. (</a:t>
            </a:r>
            <a:r>
              <a:rPr lang="es-CL" b="1" dirty="0" smtClean="0"/>
              <a:t>Génesis 7,17; Éxodo 16,35; 24,18; Jueces 3,11; I Samuel 17,16; I Reyes 19,8; Jonás 3,4; Mateo 4,2</a:t>
            </a:r>
            <a:r>
              <a:rPr lang="es-CL" dirty="0" smtClean="0"/>
              <a:t>).		</a:t>
            </a:r>
            <a:endParaRPr lang="es-ES" dirty="0"/>
          </a:p>
        </p:txBody>
      </p:sp>
      <p:sp>
        <p:nvSpPr>
          <p:cNvPr id="4" name="3 CuadroTexto"/>
          <p:cNvSpPr txBox="1"/>
          <p:nvPr/>
        </p:nvSpPr>
        <p:spPr>
          <a:xfrm>
            <a:off x="6072198" y="1857364"/>
            <a:ext cx="2428892" cy="2400657"/>
          </a:xfrm>
          <a:prstGeom prst="rect">
            <a:avLst/>
          </a:prstGeom>
          <a:solidFill>
            <a:schemeClr val="accent2"/>
          </a:solidFill>
        </p:spPr>
        <p:txBody>
          <a:bodyPr wrap="square" rtlCol="0">
            <a:spAutoFit/>
          </a:bodyPr>
          <a:lstStyle/>
          <a:p>
            <a:pPr algn="ctr"/>
            <a:r>
              <a:rPr lang="es-CL" sz="15000" dirty="0" smtClean="0"/>
              <a:t>40</a:t>
            </a:r>
            <a:endParaRPr lang="es-ES" sz="1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5257808" cy="5857916"/>
          </a:xfrm>
        </p:spPr>
        <p:txBody>
          <a:bodyPr>
            <a:normAutofit fontScale="77500" lnSpcReduction="20000"/>
          </a:bodyPr>
          <a:lstStyle/>
          <a:p>
            <a:r>
              <a:rPr lang="es-CL" dirty="0" smtClean="0"/>
              <a:t>Cuarenta días después de su pascua, </a:t>
            </a:r>
            <a:r>
              <a:rPr lang="es-CL" b="1" dirty="0" smtClean="0"/>
              <a:t>Jesús ascendió a los cielos</a:t>
            </a:r>
            <a:r>
              <a:rPr lang="es-CL" dirty="0" smtClean="0"/>
              <a:t> para ser glorificado a la diestra del Padre. (</a:t>
            </a:r>
            <a:r>
              <a:rPr lang="es-CL" b="1" dirty="0" smtClean="0"/>
              <a:t>Hechos 1,9-11; Marcos 16,19; Lucas 24,51</a:t>
            </a:r>
            <a:r>
              <a:rPr lang="es-CL" dirty="0" smtClean="0"/>
              <a:t>) </a:t>
            </a:r>
          </a:p>
          <a:p>
            <a:endParaRPr lang="es-CL" dirty="0" smtClean="0"/>
          </a:p>
          <a:p>
            <a:r>
              <a:rPr lang="es-CL" dirty="0" smtClean="0"/>
              <a:t>La Ascensión de Cristo es su partida física final de este mundo después de Su Resurrección. </a:t>
            </a:r>
          </a:p>
          <a:p>
            <a:endParaRPr lang="es-CL" dirty="0" smtClean="0"/>
          </a:p>
          <a:p>
            <a:r>
              <a:rPr lang="es-CL" dirty="0" smtClean="0"/>
              <a:t>Es el cumplimiento formal de su misión en este mundo como el Salvador Mesiánico. </a:t>
            </a:r>
          </a:p>
          <a:p>
            <a:endParaRPr lang="es-CL" dirty="0" smtClean="0"/>
          </a:p>
          <a:p>
            <a:r>
              <a:rPr lang="es-CL" dirty="0" smtClean="0"/>
              <a:t>Es su glorioso retorno al Padre quien lo había enviado al mundo para llevar a cabo la obra que le había designado. (</a:t>
            </a:r>
            <a:r>
              <a:rPr lang="es-CL" b="1" dirty="0" smtClean="0"/>
              <a:t>Juan 17,4-5</a:t>
            </a:r>
            <a:r>
              <a:rPr lang="es-CL" dirty="0" smtClean="0"/>
              <a:t>)</a:t>
            </a:r>
            <a:endParaRPr lang="es-ES" dirty="0" smtClean="0"/>
          </a:p>
          <a:p>
            <a:pPr>
              <a:buNone/>
            </a:pPr>
            <a:endParaRPr lang="es-ES" dirty="0" smtClean="0"/>
          </a:p>
          <a:p>
            <a:r>
              <a:rPr lang="es-CL" b="1" dirty="0" smtClean="0"/>
              <a:t>Y aconteció que bendiciéndolos, se separó de ellos, y fue llevado arriba al cielo. Ellos, después de haberle adorado, volvieron a Jerusalén con gran gozo. (Lucas 24,51-52)</a:t>
            </a:r>
            <a:r>
              <a:rPr lang="es-CL" dirty="0" smtClean="0"/>
              <a:t>		</a:t>
            </a:r>
            <a:endParaRPr lang="es-ES" dirty="0"/>
          </a:p>
        </p:txBody>
      </p:sp>
      <p:pic>
        <p:nvPicPr>
          <p:cNvPr id="40962" name="Picture 2" descr="http://www.iglesiaortodoxa.cl/images/Ascension174.jpg"/>
          <p:cNvPicPr>
            <a:picLocks noChangeAspect="1" noChangeArrowheads="1"/>
          </p:cNvPicPr>
          <p:nvPr/>
        </p:nvPicPr>
        <p:blipFill>
          <a:blip r:embed="rId2" cstate="print"/>
          <a:srcRect/>
          <a:stretch>
            <a:fillRect/>
          </a:stretch>
        </p:blipFill>
        <p:spPr bwMode="auto">
          <a:xfrm>
            <a:off x="5715008" y="1428736"/>
            <a:ext cx="2943225" cy="37052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43306" y="500042"/>
            <a:ext cx="4900618" cy="5667396"/>
          </a:xfrm>
        </p:spPr>
        <p:txBody>
          <a:bodyPr>
            <a:normAutofit/>
          </a:bodyPr>
          <a:lstStyle/>
          <a:p>
            <a:r>
              <a:rPr lang="es-CL" dirty="0" smtClean="0"/>
              <a:t>La celebración que la Iglesia hace en esta fiesta, tal como en todas las demás fiestas de este tipo, no es un simple recordatorio de algún acontecimiento en la vida de Jesús.</a:t>
            </a:r>
          </a:p>
          <a:p>
            <a:endParaRPr lang="es-CL" dirty="0" smtClean="0"/>
          </a:p>
          <a:p>
            <a:r>
              <a:rPr lang="es-CL" dirty="0" smtClean="0"/>
              <a:t>Por cierto, la propia Ascensión no ha de entenderse como un evento sobrenatural de un hombre flotando hacia arriba al cielo. </a:t>
            </a:r>
          </a:p>
        </p:txBody>
      </p:sp>
      <p:pic>
        <p:nvPicPr>
          <p:cNvPr id="39938" name="Picture 2" descr="http://guerrerosdesingularidad.files.wordpress.com/2007/03/superman.JPG"/>
          <p:cNvPicPr>
            <a:picLocks noChangeAspect="1" noChangeArrowheads="1"/>
          </p:cNvPicPr>
          <p:nvPr/>
        </p:nvPicPr>
        <p:blipFill>
          <a:blip r:embed="rId2" cstate="print"/>
          <a:srcRect/>
          <a:stretch>
            <a:fillRect/>
          </a:stretch>
        </p:blipFill>
        <p:spPr bwMode="auto">
          <a:xfrm>
            <a:off x="285720" y="642918"/>
            <a:ext cx="3460861" cy="52974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764704"/>
            <a:ext cx="4690864" cy="5331296"/>
          </a:xfrm>
        </p:spPr>
        <p:txBody>
          <a:bodyPr/>
          <a:lstStyle/>
          <a:p>
            <a:r>
              <a:rPr lang="es-CL" dirty="0" smtClean="0"/>
              <a:t>Es la entronización del Rey Victorioso y Triunfante a la diestra del Padre Celestial.</a:t>
            </a:r>
          </a:p>
          <a:p>
            <a:endParaRPr lang="es-CL" dirty="0" smtClean="0"/>
          </a:p>
          <a:p>
            <a:r>
              <a:rPr lang="es-CL" dirty="0" smtClean="0"/>
              <a:t>Es la confirmación de su Victoria (y la nuestra).</a:t>
            </a:r>
          </a:p>
          <a:p>
            <a:endParaRPr lang="es-CL" dirty="0" smtClean="0"/>
          </a:p>
          <a:p>
            <a:r>
              <a:rPr lang="es-CL" dirty="0" smtClean="0"/>
              <a:t>Entronización en la Divina Liturgia, Altar/Trono.</a:t>
            </a:r>
          </a:p>
          <a:p>
            <a:endParaRPr lang="es-CL" dirty="0" smtClean="0"/>
          </a:p>
          <a:p>
            <a:r>
              <a:rPr lang="es-CL" dirty="0" smtClean="0"/>
              <a:t>Palabras post-comunión.</a:t>
            </a:r>
            <a:endParaRPr lang="es-ES_tradnl" dirty="0"/>
          </a:p>
        </p:txBody>
      </p:sp>
      <p:pic>
        <p:nvPicPr>
          <p:cNvPr id="1026" name="Picture 2" descr="http://prayerfulicons.com/portfolioimages/originals/jc2.JPG"/>
          <p:cNvPicPr>
            <a:picLocks noChangeAspect="1" noChangeArrowheads="1"/>
          </p:cNvPicPr>
          <p:nvPr/>
        </p:nvPicPr>
        <p:blipFill>
          <a:blip r:embed="rId2" cstate="print"/>
          <a:srcRect b="4680"/>
          <a:stretch>
            <a:fillRect/>
          </a:stretch>
        </p:blipFill>
        <p:spPr bwMode="auto">
          <a:xfrm>
            <a:off x="5076056" y="1196752"/>
            <a:ext cx="3667125" cy="41764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2714620"/>
            <a:ext cx="7786742" cy="3381380"/>
          </a:xfrm>
        </p:spPr>
        <p:txBody>
          <a:bodyPr>
            <a:normAutofit/>
          </a:bodyPr>
          <a:lstStyle/>
          <a:p>
            <a:r>
              <a:rPr lang="es-CL" dirty="0" smtClean="0"/>
              <a:t>Las Sagradas Escrituras enfatizan la partida física de Cristo y su glorificación con Dios Padre, junto al gran regocijo que experimentaron los discípulos al recibir la promesa del </a:t>
            </a:r>
            <a:r>
              <a:rPr lang="es-CL" b="1" dirty="0" smtClean="0">
                <a:solidFill>
                  <a:schemeClr val="accent5">
                    <a:lumMod val="50000"/>
                  </a:schemeClr>
                </a:solidFill>
              </a:rPr>
              <a:t>Espíritu Santo </a:t>
            </a:r>
            <a:r>
              <a:rPr lang="es-CL" dirty="0" smtClean="0"/>
              <a:t>quien vendría para asegurarles la presencia del Señor con ellos, capacitándoles para ser sus testigos  hasta los confines de la tierra. (</a:t>
            </a:r>
            <a:r>
              <a:rPr lang="es-CL" b="1" dirty="0" smtClean="0"/>
              <a:t>Lucas 24,48-53; Hechos 1,8-11; Mateo 28,16-20; Marcos 16,16-19</a:t>
            </a:r>
            <a:r>
              <a:rPr lang="es-CL" dirty="0" smtClean="0"/>
              <a:t>)</a:t>
            </a:r>
            <a:endParaRPr lang="es-ES" dirty="0" smtClean="0"/>
          </a:p>
          <a:p>
            <a:endParaRPr lang="es-ES" dirty="0"/>
          </a:p>
        </p:txBody>
      </p:sp>
      <p:pic>
        <p:nvPicPr>
          <p:cNvPr id="48130" name="Picture 2" descr="Holy Ascension of Christ">
            <a:hlinkClick r:id="rId2"/>
          </p:cNvPr>
          <p:cNvPicPr>
            <a:picLocks noChangeAspect="1" noChangeArrowheads="1"/>
          </p:cNvPicPr>
          <p:nvPr/>
        </p:nvPicPr>
        <p:blipFill>
          <a:blip r:embed="rId3" cstate="print"/>
          <a:srcRect/>
          <a:stretch>
            <a:fillRect/>
          </a:stretch>
        </p:blipFill>
        <p:spPr bwMode="auto">
          <a:xfrm>
            <a:off x="2786050" y="571480"/>
            <a:ext cx="3429000" cy="1885950"/>
          </a:xfrm>
          <a:prstGeom prst="rect">
            <a:avLst/>
          </a:prstGeom>
          <a:noFill/>
        </p:spPr>
      </p:pic>
      <p:sp>
        <p:nvSpPr>
          <p:cNvPr id="4" name="3 CuadroTexto"/>
          <p:cNvSpPr txBox="1"/>
          <p:nvPr/>
        </p:nvSpPr>
        <p:spPr>
          <a:xfrm>
            <a:off x="539552" y="548680"/>
            <a:ext cx="1944216" cy="923330"/>
          </a:xfrm>
          <a:prstGeom prst="rect">
            <a:avLst/>
          </a:prstGeom>
          <a:noFill/>
        </p:spPr>
        <p:txBody>
          <a:bodyPr wrap="square" rtlCol="0">
            <a:spAutoFit/>
          </a:bodyPr>
          <a:lstStyle/>
          <a:p>
            <a:r>
              <a:rPr lang="es-CL" b="1" dirty="0" smtClean="0">
                <a:solidFill>
                  <a:schemeClr val="accent3">
                    <a:lumMod val="40000"/>
                    <a:lumOff val="60000"/>
                  </a:schemeClr>
                </a:solidFill>
              </a:rPr>
              <a:t>Mandorla: </a:t>
            </a:r>
            <a:r>
              <a:rPr lang="es-CL" b="1" dirty="0" smtClean="0"/>
              <a:t>Visión con los ojos de la Fe</a:t>
            </a:r>
            <a:endParaRPr lang="es-ES_tradnl" b="1" dirty="0"/>
          </a:p>
        </p:txBody>
      </p:sp>
      <p:cxnSp>
        <p:nvCxnSpPr>
          <p:cNvPr id="6" name="5 Conector recto de flecha"/>
          <p:cNvCxnSpPr/>
          <p:nvPr/>
        </p:nvCxnSpPr>
        <p:spPr>
          <a:xfrm>
            <a:off x="1907704" y="764704"/>
            <a:ext cx="1944216"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4614866" cy="5595958"/>
          </a:xfrm>
        </p:spPr>
        <p:txBody>
          <a:bodyPr>
            <a:normAutofit fontScale="92500" lnSpcReduction="20000"/>
          </a:bodyPr>
          <a:lstStyle/>
          <a:p>
            <a:r>
              <a:rPr lang="es-CL" dirty="0" smtClean="0"/>
              <a:t>En la Iglesia, los creyentes celebran estas mismas realidades con la convicción de que la partida de Cristo desde el mundo ha sucedido para ellos y para la humanidad entera. </a:t>
            </a:r>
          </a:p>
          <a:p>
            <a:r>
              <a:rPr lang="es-CL" dirty="0" smtClean="0"/>
              <a:t>El Señor se va para que sea glorificado junto a Dios Padre y para glorificarnos a nosotros juntamente con Él. </a:t>
            </a:r>
          </a:p>
          <a:p>
            <a:r>
              <a:rPr lang="es-CL" dirty="0" smtClean="0"/>
              <a:t>Él se va para que pueda preparar un lugar para nosotros, y para llevarnos todos al júbilo y bienaventuranza de la presencia de Dios. </a:t>
            </a:r>
          </a:p>
          <a:p>
            <a:pPr>
              <a:buNone/>
            </a:pPr>
            <a:r>
              <a:rPr lang="es-CL" dirty="0" smtClean="0"/>
              <a:t>	</a:t>
            </a:r>
            <a:endParaRPr lang="es-ES" dirty="0" smtClean="0"/>
          </a:p>
          <a:p>
            <a:endParaRPr lang="es-ES" dirty="0" smtClean="0"/>
          </a:p>
          <a:p>
            <a:endParaRPr lang="es-ES" dirty="0" smtClean="0"/>
          </a:p>
          <a:p>
            <a:endParaRPr lang="es-ES" dirty="0"/>
          </a:p>
        </p:txBody>
      </p:sp>
      <p:pic>
        <p:nvPicPr>
          <p:cNvPr id="38913" name="Picture 1"/>
          <p:cNvPicPr>
            <a:picLocks noChangeAspect="1" noChangeArrowheads="1"/>
          </p:cNvPicPr>
          <p:nvPr/>
        </p:nvPicPr>
        <p:blipFill>
          <a:blip r:embed="rId2" cstate="print"/>
          <a:srcRect/>
          <a:stretch>
            <a:fillRect/>
          </a:stretch>
        </p:blipFill>
        <p:spPr bwMode="auto">
          <a:xfrm>
            <a:off x="5143504" y="785794"/>
            <a:ext cx="3657600" cy="443071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00562" y="357166"/>
            <a:ext cx="4186238" cy="5738834"/>
          </a:xfrm>
        </p:spPr>
        <p:txBody>
          <a:bodyPr>
            <a:normAutofit fontScale="92500"/>
          </a:bodyPr>
          <a:lstStyle/>
          <a:p>
            <a:r>
              <a:rPr lang="es-CL" dirty="0" smtClean="0"/>
              <a:t>Nos abre el camino para que todos podamos entrar </a:t>
            </a:r>
            <a:r>
              <a:rPr lang="es-CL" b="1" dirty="0" smtClean="0"/>
              <a:t>“el santuario celestial… el Lugar santo no hecho por manos humanas.” (Ver Hebreos 8 al 10)</a:t>
            </a:r>
          </a:p>
          <a:p>
            <a:pPr>
              <a:buNone/>
            </a:pPr>
            <a:r>
              <a:rPr lang="es-CL" b="1" dirty="0" smtClean="0"/>
              <a:t>  </a:t>
            </a:r>
          </a:p>
          <a:p>
            <a:r>
              <a:rPr lang="es-CL" b="1" dirty="0" smtClean="0"/>
              <a:t>S</a:t>
            </a:r>
            <a:r>
              <a:rPr lang="es-CL" dirty="0" smtClean="0"/>
              <a:t>e va para poder enviar el Espíritu Santo, quien procede del Padre, y dará testimonio acerca de Él y Su Evangelio en el mundo, haciéndolo poderosamente presente en las vidas de sus discípulos.</a:t>
            </a:r>
            <a:endParaRPr lang="es-ES" dirty="0"/>
          </a:p>
        </p:txBody>
      </p:sp>
      <p:pic>
        <p:nvPicPr>
          <p:cNvPr id="49154" name="Picture 2" descr="http://www.goarch.org/en/special/listen_learn_share/pentecost/learn/images/pentecost09.jpg"/>
          <p:cNvPicPr>
            <a:picLocks noChangeAspect="1" noChangeArrowheads="1"/>
          </p:cNvPicPr>
          <p:nvPr/>
        </p:nvPicPr>
        <p:blipFill>
          <a:blip r:embed="rId2" cstate="print"/>
          <a:srcRect/>
          <a:stretch>
            <a:fillRect/>
          </a:stretch>
        </p:blipFill>
        <p:spPr bwMode="auto">
          <a:xfrm>
            <a:off x="1142976" y="1000108"/>
            <a:ext cx="3213817" cy="435771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143</TotalTime>
  <Words>676</Words>
  <Application>Microsoft Office PowerPoint</Application>
  <PresentationFormat>Presentación en pantalla (4:3)</PresentationFormat>
  <Paragraphs>50</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Constantia</vt:lpstr>
      <vt:lpstr>Wingdings 2</vt:lpstr>
      <vt:lpstr>Papel</vt:lpstr>
      <vt:lpstr>LA FIESTA DE LA  ASCENSIÓN DE CRISTO y la Promesa del Espíritu Santo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Tropario – Tono IV</vt:lpstr>
      <vt:lpstr>Kontakion</vt:lpstr>
    </vt:vector>
  </TitlesOfParts>
  <Company>Iglesia Ortodoxa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FIESTA DE LA  ASCENSIÓN DE CRISTO</dc:title>
  <dc:creator>Padre Francisco Salvador</dc:creator>
  <cp:lastModifiedBy>francisco salvador</cp:lastModifiedBy>
  <cp:revision>16</cp:revision>
  <dcterms:created xsi:type="dcterms:W3CDTF">2008-06-04T20:37:09Z</dcterms:created>
  <dcterms:modified xsi:type="dcterms:W3CDTF">2020-05-27T20:38:30Z</dcterms:modified>
</cp:coreProperties>
</file>