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7"/>
  </p:notesMasterIdLst>
  <p:sldIdLst>
    <p:sldId id="256" r:id="rId2"/>
    <p:sldId id="363" r:id="rId3"/>
    <p:sldId id="750" r:id="rId4"/>
    <p:sldId id="258" r:id="rId5"/>
    <p:sldId id="259" r:id="rId6"/>
    <p:sldId id="260" r:id="rId7"/>
    <p:sldId id="261" r:id="rId8"/>
    <p:sldId id="270" r:id="rId9"/>
    <p:sldId id="281" r:id="rId10"/>
    <p:sldId id="283" r:id="rId11"/>
    <p:sldId id="282" r:id="rId12"/>
    <p:sldId id="331" r:id="rId13"/>
    <p:sldId id="284" r:id="rId14"/>
    <p:sldId id="285" r:id="rId15"/>
    <p:sldId id="287" r:id="rId16"/>
    <p:sldId id="314" r:id="rId17"/>
    <p:sldId id="288" r:id="rId18"/>
    <p:sldId id="286" r:id="rId19"/>
    <p:sldId id="332" r:id="rId20"/>
    <p:sldId id="289" r:id="rId21"/>
    <p:sldId id="334" r:id="rId22"/>
    <p:sldId id="335" r:id="rId23"/>
    <p:sldId id="336" r:id="rId24"/>
    <p:sldId id="337" r:id="rId25"/>
    <p:sldId id="338" r:id="rId26"/>
    <p:sldId id="290" r:id="rId27"/>
    <p:sldId id="320" r:id="rId28"/>
    <p:sldId id="316" r:id="rId29"/>
    <p:sldId id="317" r:id="rId30"/>
    <p:sldId id="339" r:id="rId31"/>
    <p:sldId id="340" r:id="rId32"/>
    <p:sldId id="341" r:id="rId33"/>
    <p:sldId id="319" r:id="rId34"/>
    <p:sldId id="343" r:id="rId35"/>
    <p:sldId id="291" r:id="rId36"/>
    <p:sldId id="330" r:id="rId37"/>
    <p:sldId id="293" r:id="rId38"/>
    <p:sldId id="294" r:id="rId39"/>
    <p:sldId id="296" r:id="rId40"/>
    <p:sldId id="300" r:id="rId41"/>
    <p:sldId id="302" r:id="rId42"/>
    <p:sldId id="327" r:id="rId43"/>
    <p:sldId id="324" r:id="rId44"/>
    <p:sldId id="667" r:id="rId45"/>
    <p:sldId id="672" r:id="rId46"/>
    <p:sldId id="668" r:id="rId47"/>
    <p:sldId id="671" r:id="rId48"/>
    <p:sldId id="675" r:id="rId49"/>
    <p:sldId id="676" r:id="rId50"/>
    <p:sldId id="673" r:id="rId51"/>
    <p:sldId id="669" r:id="rId52"/>
    <p:sldId id="666" r:id="rId53"/>
    <p:sldId id="659" r:id="rId54"/>
    <p:sldId id="627" r:id="rId55"/>
    <p:sldId id="628" r:id="rId56"/>
    <p:sldId id="629" r:id="rId57"/>
    <p:sldId id="665" r:id="rId58"/>
    <p:sldId id="681" r:id="rId59"/>
    <p:sldId id="682" r:id="rId60"/>
    <p:sldId id="696" r:id="rId61"/>
    <p:sldId id="701" r:id="rId62"/>
    <p:sldId id="702" r:id="rId63"/>
    <p:sldId id="703" r:id="rId64"/>
    <p:sldId id="711" r:id="rId65"/>
    <p:sldId id="275" r:id="rId66"/>
    <p:sldId id="712" r:id="rId67"/>
    <p:sldId id="631" r:id="rId68"/>
    <p:sldId id="721" r:id="rId69"/>
    <p:sldId id="632" r:id="rId70"/>
    <p:sldId id="724" r:id="rId71"/>
    <p:sldId id="725" r:id="rId72"/>
    <p:sldId id="510" r:id="rId73"/>
    <p:sldId id="512" r:id="rId74"/>
    <p:sldId id="513" r:id="rId75"/>
    <p:sldId id="514" r:id="rId76"/>
    <p:sldId id="515" r:id="rId77"/>
    <p:sldId id="516" r:id="rId78"/>
    <p:sldId id="633" r:id="rId79"/>
    <p:sldId id="714" r:id="rId80"/>
    <p:sldId id="715" r:id="rId81"/>
    <p:sldId id="717" r:id="rId82"/>
    <p:sldId id="718" r:id="rId83"/>
    <p:sldId id="719" r:id="rId84"/>
    <p:sldId id="720" r:id="rId85"/>
    <p:sldId id="746" r:id="rId86"/>
    <p:sldId id="634" r:id="rId87"/>
    <p:sldId id="747" r:id="rId88"/>
    <p:sldId id="748" r:id="rId89"/>
    <p:sldId id="277" r:id="rId90"/>
    <p:sldId id="749" r:id="rId91"/>
    <p:sldId id="726" r:id="rId92"/>
    <p:sldId id="635" r:id="rId93"/>
    <p:sldId id="730" r:id="rId94"/>
    <p:sldId id="744" r:id="rId95"/>
    <p:sldId id="364"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94660"/>
  </p:normalViewPr>
  <p:slideViewPr>
    <p:cSldViewPr snapToGrid="0">
      <p:cViewPr varScale="1">
        <p:scale>
          <a:sx n="157" d="100"/>
          <a:sy n="157" d="100"/>
        </p:scale>
        <p:origin x="3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CD4B4-897B-4973-AECB-D32F88D186C5}"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6A6850A8-AE5F-4282-8B1C-39CD0124B5D1}">
      <dgm:prSet/>
      <dgm:spPr/>
      <dgm:t>
        <a:bodyPr/>
        <a:lstStyle/>
        <a:p>
          <a:pPr rtl="0"/>
          <a:r>
            <a:rPr lang="es-CL" dirty="0"/>
            <a:t>Glorificación</a:t>
          </a:r>
        </a:p>
      </dgm:t>
    </dgm:pt>
    <dgm:pt modelId="{496614CF-92D1-41CC-A44B-184A4ECDC962}" type="parTrans" cxnId="{19072CD9-9E77-40C4-B0CC-C951E6F10FFD}">
      <dgm:prSet/>
      <dgm:spPr/>
      <dgm:t>
        <a:bodyPr/>
        <a:lstStyle/>
        <a:p>
          <a:endParaRPr lang="es-CL"/>
        </a:p>
      </dgm:t>
    </dgm:pt>
    <dgm:pt modelId="{0719F9D1-DF72-4758-B7A5-A735BFC77983}" type="sibTrans" cxnId="{19072CD9-9E77-40C4-B0CC-C951E6F10FFD}">
      <dgm:prSet/>
      <dgm:spPr/>
      <dgm:t>
        <a:bodyPr/>
        <a:lstStyle/>
        <a:p>
          <a:endParaRPr lang="es-CL"/>
        </a:p>
      </dgm:t>
    </dgm:pt>
    <dgm:pt modelId="{E8D87BE2-634C-4350-B225-455E97910528}">
      <dgm:prSet/>
      <dgm:spPr/>
      <dgm:t>
        <a:bodyPr/>
        <a:lstStyle/>
        <a:p>
          <a:pPr rtl="0"/>
          <a:r>
            <a:rPr lang="es-CL" dirty="0"/>
            <a:t>Acción de Gracias</a:t>
          </a:r>
        </a:p>
      </dgm:t>
    </dgm:pt>
    <dgm:pt modelId="{232F9F65-333E-41A2-B321-25AA16A1943E}" type="parTrans" cxnId="{5259DAC9-AABA-4860-A8CB-6CBD8A36769A}">
      <dgm:prSet/>
      <dgm:spPr/>
      <dgm:t>
        <a:bodyPr/>
        <a:lstStyle/>
        <a:p>
          <a:endParaRPr lang="es-CL"/>
        </a:p>
      </dgm:t>
    </dgm:pt>
    <dgm:pt modelId="{76973EBA-A747-450E-B2A4-FAA28D99BAC6}" type="sibTrans" cxnId="{5259DAC9-AABA-4860-A8CB-6CBD8A36769A}">
      <dgm:prSet/>
      <dgm:spPr/>
      <dgm:t>
        <a:bodyPr/>
        <a:lstStyle/>
        <a:p>
          <a:endParaRPr lang="es-CL"/>
        </a:p>
      </dgm:t>
    </dgm:pt>
    <dgm:pt modelId="{82687E79-CCD1-4819-BA08-BD3682569B07}">
      <dgm:prSet/>
      <dgm:spPr/>
      <dgm:t>
        <a:bodyPr/>
        <a:lstStyle/>
        <a:p>
          <a:pPr rtl="0"/>
          <a:r>
            <a:rPr lang="es-CL" dirty="0"/>
            <a:t>Súplica</a:t>
          </a:r>
        </a:p>
      </dgm:t>
    </dgm:pt>
    <dgm:pt modelId="{18666239-9BBE-4649-816E-97E1DB00D32E}" type="parTrans" cxnId="{D1C19A46-ED74-4A7D-B534-93765B1CE5C7}">
      <dgm:prSet/>
      <dgm:spPr/>
      <dgm:t>
        <a:bodyPr/>
        <a:lstStyle/>
        <a:p>
          <a:endParaRPr lang="es-CL"/>
        </a:p>
      </dgm:t>
    </dgm:pt>
    <dgm:pt modelId="{D5C88C3B-AA6E-48A2-B2DF-39CE1FDCA826}" type="sibTrans" cxnId="{D1C19A46-ED74-4A7D-B534-93765B1CE5C7}">
      <dgm:prSet/>
      <dgm:spPr/>
      <dgm:t>
        <a:bodyPr/>
        <a:lstStyle/>
        <a:p>
          <a:endParaRPr lang="es-CL"/>
        </a:p>
      </dgm:t>
    </dgm:pt>
    <dgm:pt modelId="{7117C043-1FE0-4CE3-88BB-FDC0CEE7CA21}" type="pres">
      <dgm:prSet presAssocID="{396CD4B4-897B-4973-AECB-D32F88D186C5}" presName="Name0" presStyleCnt="0">
        <dgm:presLayoutVars>
          <dgm:dir/>
          <dgm:resizeHandles val="exact"/>
        </dgm:presLayoutVars>
      </dgm:prSet>
      <dgm:spPr/>
    </dgm:pt>
    <dgm:pt modelId="{D3807329-D62D-4B0C-A17D-1E3D987FEF6F}" type="pres">
      <dgm:prSet presAssocID="{396CD4B4-897B-4973-AECB-D32F88D186C5}" presName="fgShape" presStyleLbl="fgShp" presStyleIdx="0" presStyleCnt="1"/>
      <dgm:spPr/>
    </dgm:pt>
    <dgm:pt modelId="{60995FB1-0C49-4577-97D7-B0EC934ECCC5}" type="pres">
      <dgm:prSet presAssocID="{396CD4B4-897B-4973-AECB-D32F88D186C5}" presName="linComp" presStyleCnt="0"/>
      <dgm:spPr/>
    </dgm:pt>
    <dgm:pt modelId="{CA755DEC-6C75-41D0-A872-3F6980571ED5}" type="pres">
      <dgm:prSet presAssocID="{6A6850A8-AE5F-4282-8B1C-39CD0124B5D1}" presName="compNode" presStyleCnt="0"/>
      <dgm:spPr/>
    </dgm:pt>
    <dgm:pt modelId="{536DD7D5-FB3B-432B-8CDB-5DA919C08284}" type="pres">
      <dgm:prSet presAssocID="{6A6850A8-AE5F-4282-8B1C-39CD0124B5D1}" presName="bkgdShape" presStyleLbl="node1" presStyleIdx="0" presStyleCnt="3"/>
      <dgm:spPr/>
    </dgm:pt>
    <dgm:pt modelId="{082C7882-1059-4B27-9B09-B827F3FAA06A}" type="pres">
      <dgm:prSet presAssocID="{6A6850A8-AE5F-4282-8B1C-39CD0124B5D1}" presName="nodeTx" presStyleLbl="node1" presStyleIdx="0" presStyleCnt="3">
        <dgm:presLayoutVars>
          <dgm:bulletEnabled val="1"/>
        </dgm:presLayoutVars>
      </dgm:prSet>
      <dgm:spPr/>
    </dgm:pt>
    <dgm:pt modelId="{BAC06E15-DFB6-4F90-B0F8-33CF495771FF}" type="pres">
      <dgm:prSet presAssocID="{6A6850A8-AE5F-4282-8B1C-39CD0124B5D1}" presName="invisiNode" presStyleLbl="node1" presStyleIdx="0" presStyleCnt="3"/>
      <dgm:spPr/>
    </dgm:pt>
    <dgm:pt modelId="{661D457F-DFA7-4425-9828-FAF6255014F3}" type="pres">
      <dgm:prSet presAssocID="{6A6850A8-AE5F-4282-8B1C-39CD0124B5D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4D0699C7-57D4-46F9-825F-8A60D977CD8E}" type="pres">
      <dgm:prSet presAssocID="{0719F9D1-DF72-4758-B7A5-A735BFC77983}" presName="sibTrans" presStyleLbl="sibTrans2D1" presStyleIdx="0" presStyleCnt="0"/>
      <dgm:spPr/>
    </dgm:pt>
    <dgm:pt modelId="{C569824B-F96D-4101-9482-C7733C323BB0}" type="pres">
      <dgm:prSet presAssocID="{E8D87BE2-634C-4350-B225-455E97910528}" presName="compNode" presStyleCnt="0"/>
      <dgm:spPr/>
    </dgm:pt>
    <dgm:pt modelId="{421F0A48-7E1B-4ECF-A4BE-81797FC4164E}" type="pres">
      <dgm:prSet presAssocID="{E8D87BE2-634C-4350-B225-455E97910528}" presName="bkgdShape" presStyleLbl="node1" presStyleIdx="1" presStyleCnt="3" custLinFactNeighborX="-1368"/>
      <dgm:spPr/>
    </dgm:pt>
    <dgm:pt modelId="{A6FDCBD4-1A69-451A-B134-16EAB4E4C5AB}" type="pres">
      <dgm:prSet presAssocID="{E8D87BE2-634C-4350-B225-455E97910528}" presName="nodeTx" presStyleLbl="node1" presStyleIdx="1" presStyleCnt="3">
        <dgm:presLayoutVars>
          <dgm:bulletEnabled val="1"/>
        </dgm:presLayoutVars>
      </dgm:prSet>
      <dgm:spPr/>
    </dgm:pt>
    <dgm:pt modelId="{C3C59072-D70D-485B-BD08-8B49A09560AD}" type="pres">
      <dgm:prSet presAssocID="{E8D87BE2-634C-4350-B225-455E97910528}" presName="invisiNode" presStyleLbl="node1" presStyleIdx="1" presStyleCnt="3"/>
      <dgm:spPr/>
    </dgm:pt>
    <dgm:pt modelId="{27F0AFB5-3658-45E9-B847-0C0D715AA217}" type="pres">
      <dgm:prSet presAssocID="{E8D87BE2-634C-4350-B225-455E9791052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AEBF8A3B-4A86-4A91-B1A6-311C62FA134A}" type="pres">
      <dgm:prSet presAssocID="{76973EBA-A747-450E-B2A4-FAA28D99BAC6}" presName="sibTrans" presStyleLbl="sibTrans2D1" presStyleIdx="0" presStyleCnt="0"/>
      <dgm:spPr/>
    </dgm:pt>
    <dgm:pt modelId="{CD982BD7-C6D7-478E-A6DE-D140D7BF3048}" type="pres">
      <dgm:prSet presAssocID="{82687E79-CCD1-4819-BA08-BD3682569B07}" presName="compNode" presStyleCnt="0"/>
      <dgm:spPr/>
    </dgm:pt>
    <dgm:pt modelId="{D24BE183-DD1E-498A-BB70-83EACBFA0573}" type="pres">
      <dgm:prSet presAssocID="{82687E79-CCD1-4819-BA08-BD3682569B07}" presName="bkgdShape" presStyleLbl="node1" presStyleIdx="2" presStyleCnt="3"/>
      <dgm:spPr/>
    </dgm:pt>
    <dgm:pt modelId="{916B8D95-8FA9-45D8-8105-ACC07377ED96}" type="pres">
      <dgm:prSet presAssocID="{82687E79-CCD1-4819-BA08-BD3682569B07}" presName="nodeTx" presStyleLbl="node1" presStyleIdx="2" presStyleCnt="3">
        <dgm:presLayoutVars>
          <dgm:bulletEnabled val="1"/>
        </dgm:presLayoutVars>
      </dgm:prSet>
      <dgm:spPr/>
    </dgm:pt>
    <dgm:pt modelId="{C5190B62-84C1-4153-BBA1-274850FE4B02}" type="pres">
      <dgm:prSet presAssocID="{82687E79-CCD1-4819-BA08-BD3682569B07}" presName="invisiNode" presStyleLbl="node1" presStyleIdx="2" presStyleCnt="3"/>
      <dgm:spPr/>
    </dgm:pt>
    <dgm:pt modelId="{9FA75BE2-8ACD-4C01-A545-00DBE9D0AB0F}" type="pres">
      <dgm:prSet presAssocID="{82687E79-CCD1-4819-BA08-BD3682569B0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Lst>
  <dgm:cxnLst>
    <dgm:cxn modelId="{42CFAD15-44F0-4908-8B40-CE27A23DCC83}" type="presOf" srcId="{E8D87BE2-634C-4350-B225-455E97910528}" destId="{A6FDCBD4-1A69-451A-B134-16EAB4E4C5AB}" srcOrd="1" destOrd="0" presId="urn:microsoft.com/office/officeart/2005/8/layout/hList7"/>
    <dgm:cxn modelId="{8FC9C518-65B1-428F-87AA-1AED57A9219C}" type="presOf" srcId="{82687E79-CCD1-4819-BA08-BD3682569B07}" destId="{D24BE183-DD1E-498A-BB70-83EACBFA0573}" srcOrd="0" destOrd="0" presId="urn:microsoft.com/office/officeart/2005/8/layout/hList7"/>
    <dgm:cxn modelId="{F09FAB1F-C578-41EA-9F04-C5A8218E0379}" type="presOf" srcId="{396CD4B4-897B-4973-AECB-D32F88D186C5}" destId="{7117C043-1FE0-4CE3-88BB-FDC0CEE7CA21}" srcOrd="0" destOrd="0" presId="urn:microsoft.com/office/officeart/2005/8/layout/hList7"/>
    <dgm:cxn modelId="{89FB705F-F3DB-42F6-B824-FD2FC49F715A}" type="presOf" srcId="{E8D87BE2-634C-4350-B225-455E97910528}" destId="{421F0A48-7E1B-4ECF-A4BE-81797FC4164E}" srcOrd="0" destOrd="0" presId="urn:microsoft.com/office/officeart/2005/8/layout/hList7"/>
    <dgm:cxn modelId="{91BCC160-BC6E-41C0-B34C-3582EA2B2A3D}" type="presOf" srcId="{0719F9D1-DF72-4758-B7A5-A735BFC77983}" destId="{4D0699C7-57D4-46F9-825F-8A60D977CD8E}" srcOrd="0" destOrd="0" presId="urn:microsoft.com/office/officeart/2005/8/layout/hList7"/>
    <dgm:cxn modelId="{D1C19A46-ED74-4A7D-B534-93765B1CE5C7}" srcId="{396CD4B4-897B-4973-AECB-D32F88D186C5}" destId="{82687E79-CCD1-4819-BA08-BD3682569B07}" srcOrd="2" destOrd="0" parTransId="{18666239-9BBE-4649-816E-97E1DB00D32E}" sibTransId="{D5C88C3B-AA6E-48A2-B2DF-39CE1FDCA826}"/>
    <dgm:cxn modelId="{6263C883-C4B8-425C-A5E8-5378F73B9E78}" type="presOf" srcId="{82687E79-CCD1-4819-BA08-BD3682569B07}" destId="{916B8D95-8FA9-45D8-8105-ACC07377ED96}" srcOrd="1" destOrd="0" presId="urn:microsoft.com/office/officeart/2005/8/layout/hList7"/>
    <dgm:cxn modelId="{2AC94C9E-9860-4159-BBC9-0FC5BFA92718}" type="presOf" srcId="{76973EBA-A747-450E-B2A4-FAA28D99BAC6}" destId="{AEBF8A3B-4A86-4A91-B1A6-311C62FA134A}" srcOrd="0" destOrd="0" presId="urn:microsoft.com/office/officeart/2005/8/layout/hList7"/>
    <dgm:cxn modelId="{5259DAC9-AABA-4860-A8CB-6CBD8A36769A}" srcId="{396CD4B4-897B-4973-AECB-D32F88D186C5}" destId="{E8D87BE2-634C-4350-B225-455E97910528}" srcOrd="1" destOrd="0" parTransId="{232F9F65-333E-41A2-B321-25AA16A1943E}" sibTransId="{76973EBA-A747-450E-B2A4-FAA28D99BAC6}"/>
    <dgm:cxn modelId="{19072CD9-9E77-40C4-B0CC-C951E6F10FFD}" srcId="{396CD4B4-897B-4973-AECB-D32F88D186C5}" destId="{6A6850A8-AE5F-4282-8B1C-39CD0124B5D1}" srcOrd="0" destOrd="0" parTransId="{496614CF-92D1-41CC-A44B-184A4ECDC962}" sibTransId="{0719F9D1-DF72-4758-B7A5-A735BFC77983}"/>
    <dgm:cxn modelId="{8D5092DD-553D-4316-8687-4944ED94DD3B}" type="presOf" srcId="{6A6850A8-AE5F-4282-8B1C-39CD0124B5D1}" destId="{082C7882-1059-4B27-9B09-B827F3FAA06A}" srcOrd="1" destOrd="0" presId="urn:microsoft.com/office/officeart/2005/8/layout/hList7"/>
    <dgm:cxn modelId="{CCF8C1FC-5E3F-41C5-8E7F-15AD1924DE31}" type="presOf" srcId="{6A6850A8-AE5F-4282-8B1C-39CD0124B5D1}" destId="{536DD7D5-FB3B-432B-8CDB-5DA919C08284}" srcOrd="0" destOrd="0" presId="urn:microsoft.com/office/officeart/2005/8/layout/hList7"/>
    <dgm:cxn modelId="{AD2CC38F-2792-4A83-9C0F-AA85AE13DA8F}" type="presParOf" srcId="{7117C043-1FE0-4CE3-88BB-FDC0CEE7CA21}" destId="{D3807329-D62D-4B0C-A17D-1E3D987FEF6F}" srcOrd="0" destOrd="0" presId="urn:microsoft.com/office/officeart/2005/8/layout/hList7"/>
    <dgm:cxn modelId="{E2E3E795-5C11-4679-8DBA-F250A184319E}" type="presParOf" srcId="{7117C043-1FE0-4CE3-88BB-FDC0CEE7CA21}" destId="{60995FB1-0C49-4577-97D7-B0EC934ECCC5}" srcOrd="1" destOrd="0" presId="urn:microsoft.com/office/officeart/2005/8/layout/hList7"/>
    <dgm:cxn modelId="{B413C578-121D-4CDD-A517-58040428A5CA}" type="presParOf" srcId="{60995FB1-0C49-4577-97D7-B0EC934ECCC5}" destId="{CA755DEC-6C75-41D0-A872-3F6980571ED5}" srcOrd="0" destOrd="0" presId="urn:microsoft.com/office/officeart/2005/8/layout/hList7"/>
    <dgm:cxn modelId="{E2EF10B9-4FAE-4FCD-8CD1-6B1E78BB1666}" type="presParOf" srcId="{CA755DEC-6C75-41D0-A872-3F6980571ED5}" destId="{536DD7D5-FB3B-432B-8CDB-5DA919C08284}" srcOrd="0" destOrd="0" presId="urn:microsoft.com/office/officeart/2005/8/layout/hList7"/>
    <dgm:cxn modelId="{93D4D570-9D58-4AAC-902C-B86E59C95D7E}" type="presParOf" srcId="{CA755DEC-6C75-41D0-A872-3F6980571ED5}" destId="{082C7882-1059-4B27-9B09-B827F3FAA06A}" srcOrd="1" destOrd="0" presId="urn:microsoft.com/office/officeart/2005/8/layout/hList7"/>
    <dgm:cxn modelId="{0B9A8EC3-5413-46A0-901B-8BB92B62CAD7}" type="presParOf" srcId="{CA755DEC-6C75-41D0-A872-3F6980571ED5}" destId="{BAC06E15-DFB6-4F90-B0F8-33CF495771FF}" srcOrd="2" destOrd="0" presId="urn:microsoft.com/office/officeart/2005/8/layout/hList7"/>
    <dgm:cxn modelId="{FEDCB82C-8890-4A26-BD19-B64C6120873E}" type="presParOf" srcId="{CA755DEC-6C75-41D0-A872-3F6980571ED5}" destId="{661D457F-DFA7-4425-9828-FAF6255014F3}" srcOrd="3" destOrd="0" presId="urn:microsoft.com/office/officeart/2005/8/layout/hList7"/>
    <dgm:cxn modelId="{17C4AED7-30E5-4D16-9756-28D166573DF6}" type="presParOf" srcId="{60995FB1-0C49-4577-97D7-B0EC934ECCC5}" destId="{4D0699C7-57D4-46F9-825F-8A60D977CD8E}" srcOrd="1" destOrd="0" presId="urn:microsoft.com/office/officeart/2005/8/layout/hList7"/>
    <dgm:cxn modelId="{5CF05B83-EC15-4553-B4B2-D56E2FCA09AD}" type="presParOf" srcId="{60995FB1-0C49-4577-97D7-B0EC934ECCC5}" destId="{C569824B-F96D-4101-9482-C7733C323BB0}" srcOrd="2" destOrd="0" presId="urn:microsoft.com/office/officeart/2005/8/layout/hList7"/>
    <dgm:cxn modelId="{2EFBFC00-2363-4542-8407-D22C147E5E32}" type="presParOf" srcId="{C569824B-F96D-4101-9482-C7733C323BB0}" destId="{421F0A48-7E1B-4ECF-A4BE-81797FC4164E}" srcOrd="0" destOrd="0" presId="urn:microsoft.com/office/officeart/2005/8/layout/hList7"/>
    <dgm:cxn modelId="{342FF016-4985-4FC0-916A-C171A01DAC1C}" type="presParOf" srcId="{C569824B-F96D-4101-9482-C7733C323BB0}" destId="{A6FDCBD4-1A69-451A-B134-16EAB4E4C5AB}" srcOrd="1" destOrd="0" presId="urn:microsoft.com/office/officeart/2005/8/layout/hList7"/>
    <dgm:cxn modelId="{E9109601-59C1-4F24-9D9D-EC38DF11B407}" type="presParOf" srcId="{C569824B-F96D-4101-9482-C7733C323BB0}" destId="{C3C59072-D70D-485B-BD08-8B49A09560AD}" srcOrd="2" destOrd="0" presId="urn:microsoft.com/office/officeart/2005/8/layout/hList7"/>
    <dgm:cxn modelId="{24E41841-F308-4F9B-8349-B2A90F6F0286}" type="presParOf" srcId="{C569824B-F96D-4101-9482-C7733C323BB0}" destId="{27F0AFB5-3658-45E9-B847-0C0D715AA217}" srcOrd="3" destOrd="0" presId="urn:microsoft.com/office/officeart/2005/8/layout/hList7"/>
    <dgm:cxn modelId="{63850D43-5893-42F4-9925-AD08C0C78B59}" type="presParOf" srcId="{60995FB1-0C49-4577-97D7-B0EC934ECCC5}" destId="{AEBF8A3B-4A86-4A91-B1A6-311C62FA134A}" srcOrd="3" destOrd="0" presId="urn:microsoft.com/office/officeart/2005/8/layout/hList7"/>
    <dgm:cxn modelId="{1AA5022A-BB75-4DC0-8C04-918CC09758FE}" type="presParOf" srcId="{60995FB1-0C49-4577-97D7-B0EC934ECCC5}" destId="{CD982BD7-C6D7-478E-A6DE-D140D7BF3048}" srcOrd="4" destOrd="0" presId="urn:microsoft.com/office/officeart/2005/8/layout/hList7"/>
    <dgm:cxn modelId="{3D64C8D9-DC3B-4BE1-9B88-DBDAAE789F72}" type="presParOf" srcId="{CD982BD7-C6D7-478E-A6DE-D140D7BF3048}" destId="{D24BE183-DD1E-498A-BB70-83EACBFA0573}" srcOrd="0" destOrd="0" presId="urn:microsoft.com/office/officeart/2005/8/layout/hList7"/>
    <dgm:cxn modelId="{729DC70D-B6DE-457C-82BB-E36D094878DF}" type="presParOf" srcId="{CD982BD7-C6D7-478E-A6DE-D140D7BF3048}" destId="{916B8D95-8FA9-45D8-8105-ACC07377ED96}" srcOrd="1" destOrd="0" presId="urn:microsoft.com/office/officeart/2005/8/layout/hList7"/>
    <dgm:cxn modelId="{657371F3-2A2C-487D-AA43-B7B763F6B39A}" type="presParOf" srcId="{CD982BD7-C6D7-478E-A6DE-D140D7BF3048}" destId="{C5190B62-84C1-4153-BBA1-274850FE4B02}" srcOrd="2" destOrd="0" presId="urn:microsoft.com/office/officeart/2005/8/layout/hList7"/>
    <dgm:cxn modelId="{6B24E6DA-B155-4623-97E8-F75F9EDF595F}" type="presParOf" srcId="{CD982BD7-C6D7-478E-A6DE-D140D7BF3048}" destId="{9FA75BE2-8ACD-4C01-A545-00DBE9D0AB0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A7C94D-499A-408A-950F-D022CFE7D59A}"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CL"/>
        </a:p>
      </dgm:t>
    </dgm:pt>
    <dgm:pt modelId="{1382E8D7-E1FA-48BD-B59E-BC8A3B4C0931}">
      <dgm:prSet phldrT="[Texto]"/>
      <dgm:spPr/>
      <dgm:t>
        <a:bodyPr/>
        <a:lstStyle/>
        <a:p>
          <a:r>
            <a:rPr lang="es-CL" b="1" baseline="30000"/>
            <a:t>Bautismo</a:t>
          </a:r>
          <a:endParaRPr lang="es-CL" dirty="0"/>
        </a:p>
      </dgm:t>
    </dgm:pt>
    <dgm:pt modelId="{5278C76E-3573-4D42-97B3-3E8B9BFFCFF7}" type="parTrans" cxnId="{D09BBCEA-9582-42E9-A815-68AA334B8E86}">
      <dgm:prSet/>
      <dgm:spPr/>
      <dgm:t>
        <a:bodyPr/>
        <a:lstStyle/>
        <a:p>
          <a:endParaRPr lang="es-CL"/>
        </a:p>
      </dgm:t>
    </dgm:pt>
    <dgm:pt modelId="{463B3AEE-4783-448E-B00E-D6797A2453FF}" type="sibTrans" cxnId="{D09BBCEA-9582-42E9-A815-68AA334B8E86}">
      <dgm:prSet/>
      <dgm:spPr/>
      <dgm:t>
        <a:bodyPr/>
        <a:lstStyle/>
        <a:p>
          <a:endParaRPr lang="es-CL"/>
        </a:p>
      </dgm:t>
    </dgm:pt>
    <dgm:pt modelId="{F1D0359D-E05B-420C-B8AE-7ED478B2E76B}">
      <dgm:prSet phldrT="[Texto]"/>
      <dgm:spPr/>
      <dgm:t>
        <a:bodyPr/>
        <a:lstStyle/>
        <a:p>
          <a:r>
            <a:rPr lang="es-CL" b="1" baseline="30000"/>
            <a:t>Crismación</a:t>
          </a:r>
          <a:endParaRPr lang="es-CL" dirty="0"/>
        </a:p>
      </dgm:t>
    </dgm:pt>
    <dgm:pt modelId="{40C50C1C-875B-4DCA-8D5D-8323CFA40C71}" type="parTrans" cxnId="{1B41E32A-EFE2-4C38-BD41-1F9B99813EDC}">
      <dgm:prSet/>
      <dgm:spPr/>
      <dgm:t>
        <a:bodyPr/>
        <a:lstStyle/>
        <a:p>
          <a:endParaRPr lang="es-CL"/>
        </a:p>
      </dgm:t>
    </dgm:pt>
    <dgm:pt modelId="{B05A448B-CABB-4F0C-A8C6-A5A87A0AB798}" type="sibTrans" cxnId="{1B41E32A-EFE2-4C38-BD41-1F9B99813EDC}">
      <dgm:prSet/>
      <dgm:spPr/>
      <dgm:t>
        <a:bodyPr/>
        <a:lstStyle/>
        <a:p>
          <a:endParaRPr lang="es-CL"/>
        </a:p>
      </dgm:t>
    </dgm:pt>
    <dgm:pt modelId="{498DDEF4-A0CE-4F83-822F-F221B3675158}">
      <dgm:prSet phldrT="[Texto]"/>
      <dgm:spPr/>
      <dgm:t>
        <a:bodyPr/>
        <a:lstStyle/>
        <a:p>
          <a:r>
            <a:rPr lang="es-CL" b="1" baseline="30000" dirty="0"/>
            <a:t>Eucaristía</a:t>
          </a:r>
          <a:endParaRPr lang="es-CL" dirty="0"/>
        </a:p>
      </dgm:t>
    </dgm:pt>
    <dgm:pt modelId="{24635C3E-9F53-42DC-AF0F-046AA4D5BB6D}" type="parTrans" cxnId="{074E6A70-153A-4347-B652-DAABE30768C1}">
      <dgm:prSet/>
      <dgm:spPr/>
      <dgm:t>
        <a:bodyPr/>
        <a:lstStyle/>
        <a:p>
          <a:endParaRPr lang="es-CL"/>
        </a:p>
      </dgm:t>
    </dgm:pt>
    <dgm:pt modelId="{CA348F92-8908-41C6-9A05-839382940E63}" type="sibTrans" cxnId="{074E6A70-153A-4347-B652-DAABE30768C1}">
      <dgm:prSet/>
      <dgm:spPr/>
      <dgm:t>
        <a:bodyPr/>
        <a:lstStyle/>
        <a:p>
          <a:endParaRPr lang="es-CL"/>
        </a:p>
      </dgm:t>
    </dgm:pt>
    <dgm:pt modelId="{984E1D99-A464-4CD1-8FC3-0B24DFD5E3B5}">
      <dgm:prSet phldrT="[Texto]"/>
      <dgm:spPr/>
      <dgm:t>
        <a:bodyPr/>
        <a:lstStyle/>
        <a:p>
          <a:r>
            <a:rPr lang="es-CL" b="1" baseline="30000" dirty="0"/>
            <a:t>Arrepentimiento</a:t>
          </a:r>
          <a:endParaRPr lang="es-CL" dirty="0"/>
        </a:p>
      </dgm:t>
    </dgm:pt>
    <dgm:pt modelId="{6B0AA0B4-063E-4BE0-A3B8-C370326BEBAA}" type="parTrans" cxnId="{B8A2CEEE-3E80-406E-851C-0259C39A2A64}">
      <dgm:prSet/>
      <dgm:spPr/>
      <dgm:t>
        <a:bodyPr/>
        <a:lstStyle/>
        <a:p>
          <a:endParaRPr lang="es-CL"/>
        </a:p>
      </dgm:t>
    </dgm:pt>
    <dgm:pt modelId="{DCA90108-48D5-4E60-AB37-EF2CB09B63BA}" type="sibTrans" cxnId="{B8A2CEEE-3E80-406E-851C-0259C39A2A64}">
      <dgm:prSet/>
      <dgm:spPr/>
      <dgm:t>
        <a:bodyPr/>
        <a:lstStyle/>
        <a:p>
          <a:endParaRPr lang="es-CL"/>
        </a:p>
      </dgm:t>
    </dgm:pt>
    <dgm:pt modelId="{4F10C903-F656-4058-A109-05625FAD1148}">
      <dgm:prSet phldrT="[Texto]"/>
      <dgm:spPr/>
      <dgm:t>
        <a:bodyPr/>
        <a:lstStyle/>
        <a:p>
          <a:r>
            <a:rPr lang="es-CL" b="1" baseline="30000" dirty="0"/>
            <a:t>Coronación</a:t>
          </a:r>
          <a:endParaRPr lang="es-CL" dirty="0"/>
        </a:p>
      </dgm:t>
    </dgm:pt>
    <dgm:pt modelId="{B2F5B9B8-26DC-4305-A140-6CD574938B64}" type="parTrans" cxnId="{83B6D7F3-6C9F-4949-946C-32D450EB1873}">
      <dgm:prSet/>
      <dgm:spPr/>
      <dgm:t>
        <a:bodyPr/>
        <a:lstStyle/>
        <a:p>
          <a:endParaRPr lang="es-CL"/>
        </a:p>
      </dgm:t>
    </dgm:pt>
    <dgm:pt modelId="{CB0839A3-269A-439C-A773-5C9C4A9A4C47}" type="sibTrans" cxnId="{83B6D7F3-6C9F-4949-946C-32D450EB1873}">
      <dgm:prSet/>
      <dgm:spPr/>
      <dgm:t>
        <a:bodyPr/>
        <a:lstStyle/>
        <a:p>
          <a:endParaRPr lang="es-CL"/>
        </a:p>
      </dgm:t>
    </dgm:pt>
    <dgm:pt modelId="{EB87DC2C-D58E-4571-B581-90CAD31E8F88}">
      <dgm:prSet phldrT="[Texto]"/>
      <dgm:spPr/>
      <dgm:t>
        <a:bodyPr/>
        <a:lstStyle/>
        <a:p>
          <a:r>
            <a:rPr lang="es-CL" b="1" baseline="30000" dirty="0"/>
            <a:t>Orden Sagrado</a:t>
          </a:r>
          <a:endParaRPr lang="es-CL" dirty="0"/>
        </a:p>
      </dgm:t>
    </dgm:pt>
    <dgm:pt modelId="{A0AFF31F-02A8-4E2B-95BF-4FF73D3E281B}" type="parTrans" cxnId="{9905500A-8D57-473E-AE79-3AD81F92B14C}">
      <dgm:prSet/>
      <dgm:spPr/>
      <dgm:t>
        <a:bodyPr/>
        <a:lstStyle/>
        <a:p>
          <a:endParaRPr lang="es-CL"/>
        </a:p>
      </dgm:t>
    </dgm:pt>
    <dgm:pt modelId="{A7027F50-8CB2-41BC-A310-43FA4B8DC930}" type="sibTrans" cxnId="{9905500A-8D57-473E-AE79-3AD81F92B14C}">
      <dgm:prSet/>
      <dgm:spPr/>
      <dgm:t>
        <a:bodyPr/>
        <a:lstStyle/>
        <a:p>
          <a:endParaRPr lang="es-CL"/>
        </a:p>
      </dgm:t>
    </dgm:pt>
    <dgm:pt modelId="{AD5D0A5F-770C-4759-91E0-2B342A0D5F36}">
      <dgm:prSet phldrT="[Texto]"/>
      <dgm:spPr/>
      <dgm:t>
        <a:bodyPr/>
        <a:lstStyle/>
        <a:p>
          <a:r>
            <a:rPr lang="es-CL" b="1" baseline="30000" dirty="0"/>
            <a:t>Unción de los Enfermos</a:t>
          </a:r>
          <a:endParaRPr lang="es-CL" dirty="0"/>
        </a:p>
      </dgm:t>
    </dgm:pt>
    <dgm:pt modelId="{52A50BAC-1178-4121-9382-D37EFB42B640}" type="parTrans" cxnId="{ABD5C2CA-FAFC-40C6-828F-117BF8DA1569}">
      <dgm:prSet/>
      <dgm:spPr/>
      <dgm:t>
        <a:bodyPr/>
        <a:lstStyle/>
        <a:p>
          <a:endParaRPr lang="es-CL"/>
        </a:p>
      </dgm:t>
    </dgm:pt>
    <dgm:pt modelId="{7C7CFBB4-C27E-4C3D-9023-4D8108522A91}" type="sibTrans" cxnId="{ABD5C2CA-FAFC-40C6-828F-117BF8DA1569}">
      <dgm:prSet/>
      <dgm:spPr/>
      <dgm:t>
        <a:bodyPr/>
        <a:lstStyle/>
        <a:p>
          <a:endParaRPr lang="es-CL"/>
        </a:p>
      </dgm:t>
    </dgm:pt>
    <dgm:pt modelId="{45A0173A-38FF-440A-AA2C-5E50B602A399}" type="pres">
      <dgm:prSet presAssocID="{2DA7C94D-499A-408A-950F-D022CFE7D59A}" presName="diagram" presStyleCnt="0">
        <dgm:presLayoutVars>
          <dgm:dir/>
          <dgm:resizeHandles val="exact"/>
        </dgm:presLayoutVars>
      </dgm:prSet>
      <dgm:spPr/>
    </dgm:pt>
    <dgm:pt modelId="{D94F2D26-CCC7-45E4-8915-919392905F5C}" type="pres">
      <dgm:prSet presAssocID="{1382E8D7-E1FA-48BD-B59E-BC8A3B4C0931}" presName="node" presStyleLbl="node1" presStyleIdx="0" presStyleCnt="7">
        <dgm:presLayoutVars>
          <dgm:bulletEnabled val="1"/>
        </dgm:presLayoutVars>
      </dgm:prSet>
      <dgm:spPr/>
    </dgm:pt>
    <dgm:pt modelId="{E36BCF5B-7CF6-43AF-97A0-06A851CACFD8}" type="pres">
      <dgm:prSet presAssocID="{463B3AEE-4783-448E-B00E-D6797A2453FF}" presName="sibTrans" presStyleCnt="0"/>
      <dgm:spPr/>
    </dgm:pt>
    <dgm:pt modelId="{B82E22CF-0E07-41DD-BA4B-100815AF038F}" type="pres">
      <dgm:prSet presAssocID="{F1D0359D-E05B-420C-B8AE-7ED478B2E76B}" presName="node" presStyleLbl="node1" presStyleIdx="1" presStyleCnt="7">
        <dgm:presLayoutVars>
          <dgm:bulletEnabled val="1"/>
        </dgm:presLayoutVars>
      </dgm:prSet>
      <dgm:spPr/>
    </dgm:pt>
    <dgm:pt modelId="{D91D7F9F-C62C-4FE8-8185-F220CA545A64}" type="pres">
      <dgm:prSet presAssocID="{B05A448B-CABB-4F0C-A8C6-A5A87A0AB798}" presName="sibTrans" presStyleCnt="0"/>
      <dgm:spPr/>
    </dgm:pt>
    <dgm:pt modelId="{C0AF038D-F378-4DE0-AE90-C3B735321E01}" type="pres">
      <dgm:prSet presAssocID="{498DDEF4-A0CE-4F83-822F-F221B3675158}" presName="node" presStyleLbl="node1" presStyleIdx="2" presStyleCnt="7">
        <dgm:presLayoutVars>
          <dgm:bulletEnabled val="1"/>
        </dgm:presLayoutVars>
      </dgm:prSet>
      <dgm:spPr/>
    </dgm:pt>
    <dgm:pt modelId="{C5D57109-EADA-49F8-85E2-E996FDCDEC53}" type="pres">
      <dgm:prSet presAssocID="{CA348F92-8908-41C6-9A05-839382940E63}" presName="sibTrans" presStyleCnt="0"/>
      <dgm:spPr/>
    </dgm:pt>
    <dgm:pt modelId="{A52AD9A2-725A-4A74-94AA-07C05B329C81}" type="pres">
      <dgm:prSet presAssocID="{984E1D99-A464-4CD1-8FC3-0B24DFD5E3B5}" presName="node" presStyleLbl="node1" presStyleIdx="3" presStyleCnt="7">
        <dgm:presLayoutVars>
          <dgm:bulletEnabled val="1"/>
        </dgm:presLayoutVars>
      </dgm:prSet>
      <dgm:spPr/>
    </dgm:pt>
    <dgm:pt modelId="{6C02BD50-73F8-446A-8DED-87F9B1B82BA2}" type="pres">
      <dgm:prSet presAssocID="{DCA90108-48D5-4E60-AB37-EF2CB09B63BA}" presName="sibTrans" presStyleCnt="0"/>
      <dgm:spPr/>
    </dgm:pt>
    <dgm:pt modelId="{D8561DC6-C1B8-4247-9C29-8011B2026A46}" type="pres">
      <dgm:prSet presAssocID="{4F10C903-F656-4058-A109-05625FAD1148}" presName="node" presStyleLbl="node1" presStyleIdx="4" presStyleCnt="7">
        <dgm:presLayoutVars>
          <dgm:bulletEnabled val="1"/>
        </dgm:presLayoutVars>
      </dgm:prSet>
      <dgm:spPr/>
    </dgm:pt>
    <dgm:pt modelId="{1DAE278A-5A2E-487C-8768-2DEE566209BB}" type="pres">
      <dgm:prSet presAssocID="{CB0839A3-269A-439C-A773-5C9C4A9A4C47}" presName="sibTrans" presStyleCnt="0"/>
      <dgm:spPr/>
    </dgm:pt>
    <dgm:pt modelId="{24A35BF9-85B1-481C-8235-FCDEAF0B05E6}" type="pres">
      <dgm:prSet presAssocID="{EB87DC2C-D58E-4571-B581-90CAD31E8F88}" presName="node" presStyleLbl="node1" presStyleIdx="5" presStyleCnt="7">
        <dgm:presLayoutVars>
          <dgm:bulletEnabled val="1"/>
        </dgm:presLayoutVars>
      </dgm:prSet>
      <dgm:spPr/>
    </dgm:pt>
    <dgm:pt modelId="{E75D7FD0-876E-4733-8AA7-347EACE77907}" type="pres">
      <dgm:prSet presAssocID="{A7027F50-8CB2-41BC-A310-43FA4B8DC930}" presName="sibTrans" presStyleCnt="0"/>
      <dgm:spPr/>
    </dgm:pt>
    <dgm:pt modelId="{1455F508-4F4A-419B-BF60-4437CFA45C26}" type="pres">
      <dgm:prSet presAssocID="{AD5D0A5F-770C-4759-91E0-2B342A0D5F36}" presName="node" presStyleLbl="node1" presStyleIdx="6" presStyleCnt="7">
        <dgm:presLayoutVars>
          <dgm:bulletEnabled val="1"/>
        </dgm:presLayoutVars>
      </dgm:prSet>
      <dgm:spPr/>
    </dgm:pt>
  </dgm:ptLst>
  <dgm:cxnLst>
    <dgm:cxn modelId="{448D3304-B234-451E-9020-5BFE1425C87E}" type="presOf" srcId="{EB87DC2C-D58E-4571-B581-90CAD31E8F88}" destId="{24A35BF9-85B1-481C-8235-FCDEAF0B05E6}" srcOrd="0" destOrd="0" presId="urn:microsoft.com/office/officeart/2005/8/layout/default"/>
    <dgm:cxn modelId="{9905500A-8D57-473E-AE79-3AD81F92B14C}" srcId="{2DA7C94D-499A-408A-950F-D022CFE7D59A}" destId="{EB87DC2C-D58E-4571-B581-90CAD31E8F88}" srcOrd="5" destOrd="0" parTransId="{A0AFF31F-02A8-4E2B-95BF-4FF73D3E281B}" sibTransId="{A7027F50-8CB2-41BC-A310-43FA4B8DC930}"/>
    <dgm:cxn modelId="{1B41E32A-EFE2-4C38-BD41-1F9B99813EDC}" srcId="{2DA7C94D-499A-408A-950F-D022CFE7D59A}" destId="{F1D0359D-E05B-420C-B8AE-7ED478B2E76B}" srcOrd="1" destOrd="0" parTransId="{40C50C1C-875B-4DCA-8D5D-8323CFA40C71}" sibTransId="{B05A448B-CABB-4F0C-A8C6-A5A87A0AB798}"/>
    <dgm:cxn modelId="{CA2DDA3D-A5E2-4755-8E93-AF1A5FBB8EED}" type="presOf" srcId="{F1D0359D-E05B-420C-B8AE-7ED478B2E76B}" destId="{B82E22CF-0E07-41DD-BA4B-100815AF038F}" srcOrd="0" destOrd="0" presId="urn:microsoft.com/office/officeart/2005/8/layout/default"/>
    <dgm:cxn modelId="{074E6A70-153A-4347-B652-DAABE30768C1}" srcId="{2DA7C94D-499A-408A-950F-D022CFE7D59A}" destId="{498DDEF4-A0CE-4F83-822F-F221B3675158}" srcOrd="2" destOrd="0" parTransId="{24635C3E-9F53-42DC-AF0F-046AA4D5BB6D}" sibTransId="{CA348F92-8908-41C6-9A05-839382940E63}"/>
    <dgm:cxn modelId="{53007070-B550-450E-B03D-BA1F3345521D}" type="presOf" srcId="{4F10C903-F656-4058-A109-05625FAD1148}" destId="{D8561DC6-C1B8-4247-9C29-8011B2026A46}" srcOrd="0" destOrd="0" presId="urn:microsoft.com/office/officeart/2005/8/layout/default"/>
    <dgm:cxn modelId="{EA1B3B5A-8BA8-4271-896E-156BE67E73BE}" type="presOf" srcId="{984E1D99-A464-4CD1-8FC3-0B24DFD5E3B5}" destId="{A52AD9A2-725A-4A74-94AA-07C05B329C81}" srcOrd="0" destOrd="0" presId="urn:microsoft.com/office/officeart/2005/8/layout/default"/>
    <dgm:cxn modelId="{88E9299A-FF6C-4A3B-911D-6D994116514D}" type="presOf" srcId="{498DDEF4-A0CE-4F83-822F-F221B3675158}" destId="{C0AF038D-F378-4DE0-AE90-C3B735321E01}" srcOrd="0" destOrd="0" presId="urn:microsoft.com/office/officeart/2005/8/layout/default"/>
    <dgm:cxn modelId="{3531D5B3-E25E-4E0C-9BB6-FC67B2519A20}" type="presOf" srcId="{1382E8D7-E1FA-48BD-B59E-BC8A3B4C0931}" destId="{D94F2D26-CCC7-45E4-8915-919392905F5C}" srcOrd="0" destOrd="0" presId="urn:microsoft.com/office/officeart/2005/8/layout/default"/>
    <dgm:cxn modelId="{ABD5C2CA-FAFC-40C6-828F-117BF8DA1569}" srcId="{2DA7C94D-499A-408A-950F-D022CFE7D59A}" destId="{AD5D0A5F-770C-4759-91E0-2B342A0D5F36}" srcOrd="6" destOrd="0" parTransId="{52A50BAC-1178-4121-9382-D37EFB42B640}" sibTransId="{7C7CFBB4-C27E-4C3D-9023-4D8108522A91}"/>
    <dgm:cxn modelId="{F17E14CE-3136-4402-8150-4A1AD5D0FF52}" type="presOf" srcId="{AD5D0A5F-770C-4759-91E0-2B342A0D5F36}" destId="{1455F508-4F4A-419B-BF60-4437CFA45C26}" srcOrd="0" destOrd="0" presId="urn:microsoft.com/office/officeart/2005/8/layout/default"/>
    <dgm:cxn modelId="{53FEB7D8-9A0B-4BEB-A870-F9E195B5A3E8}" type="presOf" srcId="{2DA7C94D-499A-408A-950F-D022CFE7D59A}" destId="{45A0173A-38FF-440A-AA2C-5E50B602A399}" srcOrd="0" destOrd="0" presId="urn:microsoft.com/office/officeart/2005/8/layout/default"/>
    <dgm:cxn modelId="{D09BBCEA-9582-42E9-A815-68AA334B8E86}" srcId="{2DA7C94D-499A-408A-950F-D022CFE7D59A}" destId="{1382E8D7-E1FA-48BD-B59E-BC8A3B4C0931}" srcOrd="0" destOrd="0" parTransId="{5278C76E-3573-4D42-97B3-3E8B9BFFCFF7}" sibTransId="{463B3AEE-4783-448E-B00E-D6797A2453FF}"/>
    <dgm:cxn modelId="{B8A2CEEE-3E80-406E-851C-0259C39A2A64}" srcId="{2DA7C94D-499A-408A-950F-D022CFE7D59A}" destId="{984E1D99-A464-4CD1-8FC3-0B24DFD5E3B5}" srcOrd="3" destOrd="0" parTransId="{6B0AA0B4-063E-4BE0-A3B8-C370326BEBAA}" sibTransId="{DCA90108-48D5-4E60-AB37-EF2CB09B63BA}"/>
    <dgm:cxn modelId="{83B6D7F3-6C9F-4949-946C-32D450EB1873}" srcId="{2DA7C94D-499A-408A-950F-D022CFE7D59A}" destId="{4F10C903-F656-4058-A109-05625FAD1148}" srcOrd="4" destOrd="0" parTransId="{B2F5B9B8-26DC-4305-A140-6CD574938B64}" sibTransId="{CB0839A3-269A-439C-A773-5C9C4A9A4C47}"/>
    <dgm:cxn modelId="{5823CE84-B58C-4D09-9B21-CE1DF9D2BF0D}" type="presParOf" srcId="{45A0173A-38FF-440A-AA2C-5E50B602A399}" destId="{D94F2D26-CCC7-45E4-8915-919392905F5C}" srcOrd="0" destOrd="0" presId="urn:microsoft.com/office/officeart/2005/8/layout/default"/>
    <dgm:cxn modelId="{6A3767BE-224B-4467-8326-6596912F99D6}" type="presParOf" srcId="{45A0173A-38FF-440A-AA2C-5E50B602A399}" destId="{E36BCF5B-7CF6-43AF-97A0-06A851CACFD8}" srcOrd="1" destOrd="0" presId="urn:microsoft.com/office/officeart/2005/8/layout/default"/>
    <dgm:cxn modelId="{717D9DDB-69B6-4A3E-BB78-836B1CC6E5B3}" type="presParOf" srcId="{45A0173A-38FF-440A-AA2C-5E50B602A399}" destId="{B82E22CF-0E07-41DD-BA4B-100815AF038F}" srcOrd="2" destOrd="0" presId="urn:microsoft.com/office/officeart/2005/8/layout/default"/>
    <dgm:cxn modelId="{1B9D8EA4-6BF8-4717-8356-70586A834209}" type="presParOf" srcId="{45A0173A-38FF-440A-AA2C-5E50B602A399}" destId="{D91D7F9F-C62C-4FE8-8185-F220CA545A64}" srcOrd="3" destOrd="0" presId="urn:microsoft.com/office/officeart/2005/8/layout/default"/>
    <dgm:cxn modelId="{25FF994E-FF05-44AE-98A0-2D40B0936B35}" type="presParOf" srcId="{45A0173A-38FF-440A-AA2C-5E50B602A399}" destId="{C0AF038D-F378-4DE0-AE90-C3B735321E01}" srcOrd="4" destOrd="0" presId="urn:microsoft.com/office/officeart/2005/8/layout/default"/>
    <dgm:cxn modelId="{FA93A7C3-E82C-49E3-BB14-147B628101CB}" type="presParOf" srcId="{45A0173A-38FF-440A-AA2C-5E50B602A399}" destId="{C5D57109-EADA-49F8-85E2-E996FDCDEC53}" srcOrd="5" destOrd="0" presId="urn:microsoft.com/office/officeart/2005/8/layout/default"/>
    <dgm:cxn modelId="{7A5F8ED8-A884-4A23-82A8-4B647DB6E13B}" type="presParOf" srcId="{45A0173A-38FF-440A-AA2C-5E50B602A399}" destId="{A52AD9A2-725A-4A74-94AA-07C05B329C81}" srcOrd="6" destOrd="0" presId="urn:microsoft.com/office/officeart/2005/8/layout/default"/>
    <dgm:cxn modelId="{0551167A-2D4C-4B29-AFCC-87E9A56A5377}" type="presParOf" srcId="{45A0173A-38FF-440A-AA2C-5E50B602A399}" destId="{6C02BD50-73F8-446A-8DED-87F9B1B82BA2}" srcOrd="7" destOrd="0" presId="urn:microsoft.com/office/officeart/2005/8/layout/default"/>
    <dgm:cxn modelId="{138606D8-D48D-40DB-93C1-572DF63F6F04}" type="presParOf" srcId="{45A0173A-38FF-440A-AA2C-5E50B602A399}" destId="{D8561DC6-C1B8-4247-9C29-8011B2026A46}" srcOrd="8" destOrd="0" presId="urn:microsoft.com/office/officeart/2005/8/layout/default"/>
    <dgm:cxn modelId="{6175FB07-8A2B-40F1-98F1-7B6B5CC6F165}" type="presParOf" srcId="{45A0173A-38FF-440A-AA2C-5E50B602A399}" destId="{1DAE278A-5A2E-487C-8768-2DEE566209BB}" srcOrd="9" destOrd="0" presId="urn:microsoft.com/office/officeart/2005/8/layout/default"/>
    <dgm:cxn modelId="{06705433-FFCC-4C1B-9876-D36321C77E61}" type="presParOf" srcId="{45A0173A-38FF-440A-AA2C-5E50B602A399}" destId="{24A35BF9-85B1-481C-8235-FCDEAF0B05E6}" srcOrd="10" destOrd="0" presId="urn:microsoft.com/office/officeart/2005/8/layout/default"/>
    <dgm:cxn modelId="{BD140CCC-BDB1-4604-B7DD-29B66C26810D}" type="presParOf" srcId="{45A0173A-38FF-440A-AA2C-5E50B602A399}" destId="{E75D7FD0-876E-4733-8AA7-347EACE77907}" srcOrd="11" destOrd="0" presId="urn:microsoft.com/office/officeart/2005/8/layout/default"/>
    <dgm:cxn modelId="{7C4A1BAD-F889-4255-97AE-03241A5FA887}" type="presParOf" srcId="{45A0173A-38FF-440A-AA2C-5E50B602A399}" destId="{1455F508-4F4A-419B-BF60-4437CFA45C2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AAF7D6-8C2C-43CE-9CDE-310FFD175F7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CL"/>
        </a:p>
      </dgm:t>
    </dgm:pt>
    <dgm:pt modelId="{ED027E2E-0350-4B25-A6C8-A3911C59F6C6}">
      <dgm:prSet/>
      <dgm:spPr/>
      <dgm:t>
        <a:bodyPr/>
        <a:lstStyle/>
        <a:p>
          <a:pPr rtl="0"/>
          <a:r>
            <a:rPr lang="es-CL" b="1">
              <a:effectLst>
                <a:outerShdw blurRad="38100" dist="38100" dir="2700000" algn="tl">
                  <a:srgbClr val="000000">
                    <a:alpha val="43137"/>
                  </a:srgbClr>
                </a:outerShdw>
              </a:effectLst>
            </a:rPr>
            <a:t>El primero es una sincera tristeza por haber pecado y por haber roto nuestra comunión con Dios. </a:t>
          </a:r>
        </a:p>
      </dgm:t>
    </dgm:pt>
    <dgm:pt modelId="{7D0D36BE-4A55-4C21-9E6C-58F0F78BB9CA}" type="parTrans" cxnId="{3B27D99C-8221-4AB3-90EB-CCEA8DD82299}">
      <dgm:prSet/>
      <dgm:spPr/>
      <dgm:t>
        <a:bodyPr/>
        <a:lstStyle/>
        <a:p>
          <a:endParaRPr lang="es-CL" b="1">
            <a:effectLst>
              <a:outerShdw blurRad="38100" dist="38100" dir="2700000" algn="tl">
                <a:srgbClr val="000000">
                  <a:alpha val="43137"/>
                </a:srgbClr>
              </a:outerShdw>
            </a:effectLst>
          </a:endParaRPr>
        </a:p>
      </dgm:t>
    </dgm:pt>
    <dgm:pt modelId="{896C9525-46A3-4CD0-BDF2-663FCBF1DE08}" type="sibTrans" cxnId="{3B27D99C-8221-4AB3-90EB-CCEA8DD82299}">
      <dgm:prSet/>
      <dgm:spPr/>
      <dgm:t>
        <a:bodyPr/>
        <a:lstStyle/>
        <a:p>
          <a:endParaRPr lang="es-CL" b="1">
            <a:effectLst>
              <a:outerShdw blurRad="38100" dist="38100" dir="2700000" algn="tl">
                <a:srgbClr val="000000">
                  <a:alpha val="43137"/>
                </a:srgbClr>
              </a:outerShdw>
            </a:effectLst>
          </a:endParaRPr>
        </a:p>
      </dgm:t>
    </dgm:pt>
    <dgm:pt modelId="{43FBB535-8F76-41CE-99C1-4C63E5846008}">
      <dgm:prSet/>
      <dgm:spPr/>
      <dgm:t>
        <a:bodyPr/>
        <a:lstStyle/>
        <a:p>
          <a:pPr rtl="0"/>
          <a:r>
            <a:rPr lang="es-CL" b="1">
              <a:effectLst>
                <a:outerShdw blurRad="38100" dist="38100" dir="2700000" algn="tl">
                  <a:srgbClr val="000000">
                    <a:alpha val="43137"/>
                  </a:srgbClr>
                </a:outerShdw>
              </a:effectLst>
            </a:rPr>
            <a:t>El segundo es una abierta confesión, desde el fondo del corazón, de los pecados que hemos cometido. </a:t>
          </a:r>
        </a:p>
      </dgm:t>
    </dgm:pt>
    <dgm:pt modelId="{AB8EDCB6-AF09-48CC-8B7C-6FC01D243EED}" type="parTrans" cxnId="{93794E01-50D8-433C-ADC8-F344140162EB}">
      <dgm:prSet/>
      <dgm:spPr/>
      <dgm:t>
        <a:bodyPr/>
        <a:lstStyle/>
        <a:p>
          <a:endParaRPr lang="es-CL" b="1">
            <a:effectLst>
              <a:outerShdw blurRad="38100" dist="38100" dir="2700000" algn="tl">
                <a:srgbClr val="000000">
                  <a:alpha val="43137"/>
                </a:srgbClr>
              </a:outerShdw>
            </a:effectLst>
          </a:endParaRPr>
        </a:p>
      </dgm:t>
    </dgm:pt>
    <dgm:pt modelId="{FDE26F9D-7CF7-49CD-9A73-3BE29D207A56}" type="sibTrans" cxnId="{93794E01-50D8-433C-ADC8-F344140162EB}">
      <dgm:prSet/>
      <dgm:spPr/>
      <dgm:t>
        <a:bodyPr/>
        <a:lstStyle/>
        <a:p>
          <a:endParaRPr lang="es-CL" b="1">
            <a:effectLst>
              <a:outerShdw blurRad="38100" dist="38100" dir="2700000" algn="tl">
                <a:srgbClr val="000000">
                  <a:alpha val="43137"/>
                </a:srgbClr>
              </a:outerShdw>
            </a:effectLst>
          </a:endParaRPr>
        </a:p>
      </dgm:t>
    </dgm:pt>
    <dgm:pt modelId="{C1A431C2-EB48-45F5-9B66-4422CBDB2A52}">
      <dgm:prSet/>
      <dgm:spPr/>
      <dgm:t>
        <a:bodyPr/>
        <a:lstStyle/>
        <a:p>
          <a:pPr rtl="0"/>
          <a:r>
            <a:rPr lang="es-CL" b="1" dirty="0">
              <a:effectLst>
                <a:outerShdw blurRad="38100" dist="38100" dir="2700000" algn="tl">
                  <a:srgbClr val="000000">
                    <a:alpha val="43137"/>
                  </a:srgbClr>
                </a:outerShdw>
              </a:effectLst>
            </a:rPr>
            <a:t>El tercer elemento fundamental es la oración de absolución por la cual se otorga sacramentalmente el perdón de Dios por Cristo, al pecador arrepentido.</a:t>
          </a:r>
        </a:p>
      </dgm:t>
    </dgm:pt>
    <dgm:pt modelId="{03E545C6-72E0-4748-B235-EE9A5D6BED15}" type="parTrans" cxnId="{8E40B418-5A5B-4925-BCC2-423B36F49E0E}">
      <dgm:prSet/>
      <dgm:spPr/>
      <dgm:t>
        <a:bodyPr/>
        <a:lstStyle/>
        <a:p>
          <a:endParaRPr lang="es-CL" b="1">
            <a:effectLst>
              <a:outerShdw blurRad="38100" dist="38100" dir="2700000" algn="tl">
                <a:srgbClr val="000000">
                  <a:alpha val="43137"/>
                </a:srgbClr>
              </a:outerShdw>
            </a:effectLst>
          </a:endParaRPr>
        </a:p>
      </dgm:t>
    </dgm:pt>
    <dgm:pt modelId="{F8415A5C-4B50-4822-8F04-450C3D9727E0}" type="sibTrans" cxnId="{8E40B418-5A5B-4925-BCC2-423B36F49E0E}">
      <dgm:prSet/>
      <dgm:spPr/>
      <dgm:t>
        <a:bodyPr/>
        <a:lstStyle/>
        <a:p>
          <a:endParaRPr lang="es-CL" b="1">
            <a:effectLst>
              <a:outerShdw blurRad="38100" dist="38100" dir="2700000" algn="tl">
                <a:srgbClr val="000000">
                  <a:alpha val="43137"/>
                </a:srgbClr>
              </a:outerShdw>
            </a:effectLst>
          </a:endParaRPr>
        </a:p>
      </dgm:t>
    </dgm:pt>
    <dgm:pt modelId="{D65E0CD2-A614-43D9-977B-97C529220EB8}" type="pres">
      <dgm:prSet presAssocID="{5FAAF7D6-8C2C-43CE-9CDE-310FFD175F74}" presName="linear" presStyleCnt="0">
        <dgm:presLayoutVars>
          <dgm:animLvl val="lvl"/>
          <dgm:resizeHandles val="exact"/>
        </dgm:presLayoutVars>
      </dgm:prSet>
      <dgm:spPr/>
    </dgm:pt>
    <dgm:pt modelId="{BE7A42E3-DC0A-4FD5-B321-ACE7A251328F}" type="pres">
      <dgm:prSet presAssocID="{ED027E2E-0350-4B25-A6C8-A3911C59F6C6}" presName="parentText" presStyleLbl="node1" presStyleIdx="0" presStyleCnt="3">
        <dgm:presLayoutVars>
          <dgm:chMax val="0"/>
          <dgm:bulletEnabled val="1"/>
        </dgm:presLayoutVars>
      </dgm:prSet>
      <dgm:spPr/>
    </dgm:pt>
    <dgm:pt modelId="{3F77F17B-7D93-46FF-9A45-F9B853C123BF}" type="pres">
      <dgm:prSet presAssocID="{896C9525-46A3-4CD0-BDF2-663FCBF1DE08}" presName="spacer" presStyleCnt="0"/>
      <dgm:spPr/>
    </dgm:pt>
    <dgm:pt modelId="{E041B13E-8D82-4259-A3A6-581DC9EDB4FB}" type="pres">
      <dgm:prSet presAssocID="{43FBB535-8F76-41CE-99C1-4C63E5846008}" presName="parentText" presStyleLbl="node1" presStyleIdx="1" presStyleCnt="3">
        <dgm:presLayoutVars>
          <dgm:chMax val="0"/>
          <dgm:bulletEnabled val="1"/>
        </dgm:presLayoutVars>
      </dgm:prSet>
      <dgm:spPr/>
    </dgm:pt>
    <dgm:pt modelId="{0564AD70-AD1C-439C-88A0-356AA29F34A2}" type="pres">
      <dgm:prSet presAssocID="{FDE26F9D-7CF7-49CD-9A73-3BE29D207A56}" presName="spacer" presStyleCnt="0"/>
      <dgm:spPr/>
    </dgm:pt>
    <dgm:pt modelId="{B516236C-5303-411B-9213-5FF37AAC2176}" type="pres">
      <dgm:prSet presAssocID="{C1A431C2-EB48-45F5-9B66-4422CBDB2A52}" presName="parentText" presStyleLbl="node1" presStyleIdx="2" presStyleCnt="3">
        <dgm:presLayoutVars>
          <dgm:chMax val="0"/>
          <dgm:bulletEnabled val="1"/>
        </dgm:presLayoutVars>
      </dgm:prSet>
      <dgm:spPr/>
    </dgm:pt>
  </dgm:ptLst>
  <dgm:cxnLst>
    <dgm:cxn modelId="{93794E01-50D8-433C-ADC8-F344140162EB}" srcId="{5FAAF7D6-8C2C-43CE-9CDE-310FFD175F74}" destId="{43FBB535-8F76-41CE-99C1-4C63E5846008}" srcOrd="1" destOrd="0" parTransId="{AB8EDCB6-AF09-48CC-8B7C-6FC01D243EED}" sibTransId="{FDE26F9D-7CF7-49CD-9A73-3BE29D207A56}"/>
    <dgm:cxn modelId="{AA1D390B-3037-41FD-919B-3EA068E584D7}" type="presOf" srcId="{C1A431C2-EB48-45F5-9B66-4422CBDB2A52}" destId="{B516236C-5303-411B-9213-5FF37AAC2176}" srcOrd="0" destOrd="0" presId="urn:microsoft.com/office/officeart/2005/8/layout/vList2"/>
    <dgm:cxn modelId="{8E40B418-5A5B-4925-BCC2-423B36F49E0E}" srcId="{5FAAF7D6-8C2C-43CE-9CDE-310FFD175F74}" destId="{C1A431C2-EB48-45F5-9B66-4422CBDB2A52}" srcOrd="2" destOrd="0" parTransId="{03E545C6-72E0-4748-B235-EE9A5D6BED15}" sibTransId="{F8415A5C-4B50-4822-8F04-450C3D9727E0}"/>
    <dgm:cxn modelId="{F9479147-034E-43C8-8210-7F665CB7D7F0}" type="presOf" srcId="{ED027E2E-0350-4B25-A6C8-A3911C59F6C6}" destId="{BE7A42E3-DC0A-4FD5-B321-ACE7A251328F}" srcOrd="0" destOrd="0" presId="urn:microsoft.com/office/officeart/2005/8/layout/vList2"/>
    <dgm:cxn modelId="{0B8AE268-7AE4-4BB5-B492-DEB008F987F6}" type="presOf" srcId="{5FAAF7D6-8C2C-43CE-9CDE-310FFD175F74}" destId="{D65E0CD2-A614-43D9-977B-97C529220EB8}" srcOrd="0" destOrd="0" presId="urn:microsoft.com/office/officeart/2005/8/layout/vList2"/>
    <dgm:cxn modelId="{3B27D99C-8221-4AB3-90EB-CCEA8DD82299}" srcId="{5FAAF7D6-8C2C-43CE-9CDE-310FFD175F74}" destId="{ED027E2E-0350-4B25-A6C8-A3911C59F6C6}" srcOrd="0" destOrd="0" parTransId="{7D0D36BE-4A55-4C21-9E6C-58F0F78BB9CA}" sibTransId="{896C9525-46A3-4CD0-BDF2-663FCBF1DE08}"/>
    <dgm:cxn modelId="{20B729D5-F3EE-4D03-B456-BBC1BD6B281D}" type="presOf" srcId="{43FBB535-8F76-41CE-99C1-4C63E5846008}" destId="{E041B13E-8D82-4259-A3A6-581DC9EDB4FB}" srcOrd="0" destOrd="0" presId="urn:microsoft.com/office/officeart/2005/8/layout/vList2"/>
    <dgm:cxn modelId="{B272324E-A62E-4AD7-A16B-F0E8EA2B77FB}" type="presParOf" srcId="{D65E0CD2-A614-43D9-977B-97C529220EB8}" destId="{BE7A42E3-DC0A-4FD5-B321-ACE7A251328F}" srcOrd="0" destOrd="0" presId="urn:microsoft.com/office/officeart/2005/8/layout/vList2"/>
    <dgm:cxn modelId="{A7195DD7-806D-48AB-A617-1C1B5F2D475D}" type="presParOf" srcId="{D65E0CD2-A614-43D9-977B-97C529220EB8}" destId="{3F77F17B-7D93-46FF-9A45-F9B853C123BF}" srcOrd="1" destOrd="0" presId="urn:microsoft.com/office/officeart/2005/8/layout/vList2"/>
    <dgm:cxn modelId="{1F64DB62-3B39-4724-A168-051FEBA5E655}" type="presParOf" srcId="{D65E0CD2-A614-43D9-977B-97C529220EB8}" destId="{E041B13E-8D82-4259-A3A6-581DC9EDB4FB}" srcOrd="2" destOrd="0" presId="urn:microsoft.com/office/officeart/2005/8/layout/vList2"/>
    <dgm:cxn modelId="{AA3E7B2A-E9B3-4DCF-A461-84123280E210}" type="presParOf" srcId="{D65E0CD2-A614-43D9-977B-97C529220EB8}" destId="{0564AD70-AD1C-439C-88A0-356AA29F34A2}" srcOrd="3" destOrd="0" presId="urn:microsoft.com/office/officeart/2005/8/layout/vList2"/>
    <dgm:cxn modelId="{138EBBA0-24CD-403B-B455-47D5A0A6CC63}" type="presParOf" srcId="{D65E0CD2-A614-43D9-977B-97C529220EB8}" destId="{B516236C-5303-411B-9213-5FF37AAC217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DD7D5-FB3B-432B-8CDB-5DA919C08284}">
      <dsp:nvSpPr>
        <dsp:cNvPr id="0" name=""/>
        <dsp:cNvSpPr/>
      </dsp:nvSpPr>
      <dsp:spPr>
        <a:xfrm>
          <a:off x="1087" y="0"/>
          <a:ext cx="1691918" cy="42491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s-CL" sz="1900" kern="1200" dirty="0"/>
            <a:t>Glorificación</a:t>
          </a:r>
        </a:p>
      </dsp:txBody>
      <dsp:txXfrm>
        <a:off x="1087" y="1699648"/>
        <a:ext cx="1691918" cy="1699648"/>
      </dsp:txXfrm>
    </dsp:sp>
    <dsp:sp modelId="{661D457F-DFA7-4425-9828-FAF6255014F3}">
      <dsp:nvSpPr>
        <dsp:cNvPr id="0" name=""/>
        <dsp:cNvSpPr/>
      </dsp:nvSpPr>
      <dsp:spPr>
        <a:xfrm>
          <a:off x="139567" y="254947"/>
          <a:ext cx="1414957" cy="141495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1F0A48-7E1B-4ECF-A4BE-81797FC4164E}">
      <dsp:nvSpPr>
        <dsp:cNvPr id="0" name=""/>
        <dsp:cNvSpPr/>
      </dsp:nvSpPr>
      <dsp:spPr>
        <a:xfrm>
          <a:off x="1720617" y="0"/>
          <a:ext cx="1691918" cy="424912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s-CL" sz="1900" kern="1200" dirty="0"/>
            <a:t>Acción de Gracias</a:t>
          </a:r>
        </a:p>
      </dsp:txBody>
      <dsp:txXfrm>
        <a:off x="1720617" y="1699648"/>
        <a:ext cx="1691918" cy="1699648"/>
      </dsp:txXfrm>
    </dsp:sp>
    <dsp:sp modelId="{27F0AFB5-3658-45E9-B847-0C0D715AA217}">
      <dsp:nvSpPr>
        <dsp:cNvPr id="0" name=""/>
        <dsp:cNvSpPr/>
      </dsp:nvSpPr>
      <dsp:spPr>
        <a:xfrm>
          <a:off x="1882243" y="254947"/>
          <a:ext cx="1414957" cy="14149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BE183-DD1E-498A-BB70-83EACBFA0573}">
      <dsp:nvSpPr>
        <dsp:cNvPr id="0" name=""/>
        <dsp:cNvSpPr/>
      </dsp:nvSpPr>
      <dsp:spPr>
        <a:xfrm>
          <a:off x="3486439" y="0"/>
          <a:ext cx="1691918" cy="42491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es-CL" sz="1900" kern="1200" dirty="0"/>
            <a:t>Súplica</a:t>
          </a:r>
        </a:p>
      </dsp:txBody>
      <dsp:txXfrm>
        <a:off x="3486439" y="1699648"/>
        <a:ext cx="1691918" cy="1699648"/>
      </dsp:txXfrm>
    </dsp:sp>
    <dsp:sp modelId="{9FA75BE2-8ACD-4C01-A545-00DBE9D0AB0F}">
      <dsp:nvSpPr>
        <dsp:cNvPr id="0" name=""/>
        <dsp:cNvSpPr/>
      </dsp:nvSpPr>
      <dsp:spPr>
        <a:xfrm>
          <a:off x="3624919" y="254947"/>
          <a:ext cx="1414957" cy="141495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07329-D62D-4B0C-A17D-1E3D987FEF6F}">
      <dsp:nvSpPr>
        <dsp:cNvPr id="0" name=""/>
        <dsp:cNvSpPr/>
      </dsp:nvSpPr>
      <dsp:spPr>
        <a:xfrm>
          <a:off x="207177" y="3399297"/>
          <a:ext cx="4765089" cy="637368"/>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F2D26-CCC7-45E4-8915-919392905F5C}">
      <dsp:nvSpPr>
        <dsp:cNvPr id="0" name=""/>
        <dsp:cNvSpPr/>
      </dsp:nvSpPr>
      <dsp:spPr>
        <a:xfrm>
          <a:off x="0" y="138673"/>
          <a:ext cx="1875764" cy="1125458"/>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a:t>Bautismo</a:t>
          </a:r>
          <a:endParaRPr lang="es-CL" sz="2500" kern="1200" dirty="0"/>
        </a:p>
      </dsp:txBody>
      <dsp:txXfrm>
        <a:off x="0" y="138673"/>
        <a:ext cx="1875764" cy="1125458"/>
      </dsp:txXfrm>
    </dsp:sp>
    <dsp:sp modelId="{B82E22CF-0E07-41DD-BA4B-100815AF038F}">
      <dsp:nvSpPr>
        <dsp:cNvPr id="0" name=""/>
        <dsp:cNvSpPr/>
      </dsp:nvSpPr>
      <dsp:spPr>
        <a:xfrm>
          <a:off x="2063341" y="138673"/>
          <a:ext cx="1875764" cy="1125458"/>
        </a:xfrm>
        <a:prstGeom prst="rect">
          <a:avLst/>
        </a:prstGeom>
        <a:gradFill rotWithShape="0">
          <a:gsLst>
            <a:gs pos="0">
              <a:schemeClr val="accent2">
                <a:hueOff val="923720"/>
                <a:satOff val="-159"/>
                <a:lumOff val="-1634"/>
                <a:alphaOff val="0"/>
                <a:tint val="94000"/>
                <a:satMod val="103000"/>
                <a:lumMod val="102000"/>
              </a:schemeClr>
            </a:gs>
            <a:gs pos="50000">
              <a:schemeClr val="accent2">
                <a:hueOff val="923720"/>
                <a:satOff val="-159"/>
                <a:lumOff val="-1634"/>
                <a:alphaOff val="0"/>
                <a:shade val="100000"/>
                <a:satMod val="110000"/>
                <a:lumMod val="100000"/>
              </a:schemeClr>
            </a:gs>
            <a:gs pos="100000">
              <a:schemeClr val="accent2">
                <a:hueOff val="923720"/>
                <a:satOff val="-159"/>
                <a:lumOff val="-163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a:t>Crismación</a:t>
          </a:r>
          <a:endParaRPr lang="es-CL" sz="2500" kern="1200" dirty="0"/>
        </a:p>
      </dsp:txBody>
      <dsp:txXfrm>
        <a:off x="2063341" y="138673"/>
        <a:ext cx="1875764" cy="1125458"/>
      </dsp:txXfrm>
    </dsp:sp>
    <dsp:sp modelId="{C0AF038D-F378-4DE0-AE90-C3B735321E01}">
      <dsp:nvSpPr>
        <dsp:cNvPr id="0" name=""/>
        <dsp:cNvSpPr/>
      </dsp:nvSpPr>
      <dsp:spPr>
        <a:xfrm>
          <a:off x="4126682" y="138673"/>
          <a:ext cx="1875764" cy="1125458"/>
        </a:xfrm>
        <a:prstGeom prst="rect">
          <a:avLst/>
        </a:prstGeom>
        <a:gradFill rotWithShape="0">
          <a:gsLst>
            <a:gs pos="0">
              <a:schemeClr val="accent2">
                <a:hueOff val="1847440"/>
                <a:satOff val="-318"/>
                <a:lumOff val="-3268"/>
                <a:alphaOff val="0"/>
                <a:tint val="94000"/>
                <a:satMod val="103000"/>
                <a:lumMod val="102000"/>
              </a:schemeClr>
            </a:gs>
            <a:gs pos="50000">
              <a:schemeClr val="accent2">
                <a:hueOff val="1847440"/>
                <a:satOff val="-318"/>
                <a:lumOff val="-3268"/>
                <a:alphaOff val="0"/>
                <a:shade val="100000"/>
                <a:satMod val="110000"/>
                <a:lumMod val="100000"/>
              </a:schemeClr>
            </a:gs>
            <a:gs pos="100000">
              <a:schemeClr val="accent2">
                <a:hueOff val="1847440"/>
                <a:satOff val="-318"/>
                <a:lumOff val="-3268"/>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dirty="0"/>
            <a:t>Eucaristía</a:t>
          </a:r>
          <a:endParaRPr lang="es-CL" sz="2500" kern="1200" dirty="0"/>
        </a:p>
      </dsp:txBody>
      <dsp:txXfrm>
        <a:off x="4126682" y="138673"/>
        <a:ext cx="1875764" cy="1125458"/>
      </dsp:txXfrm>
    </dsp:sp>
    <dsp:sp modelId="{A52AD9A2-725A-4A74-94AA-07C05B329C81}">
      <dsp:nvSpPr>
        <dsp:cNvPr id="0" name=""/>
        <dsp:cNvSpPr/>
      </dsp:nvSpPr>
      <dsp:spPr>
        <a:xfrm>
          <a:off x="0" y="1451708"/>
          <a:ext cx="1875764" cy="1125458"/>
        </a:xfrm>
        <a:prstGeom prst="rect">
          <a:avLst/>
        </a:prstGeom>
        <a:gradFill rotWithShape="0">
          <a:gsLst>
            <a:gs pos="0">
              <a:schemeClr val="accent2">
                <a:hueOff val="2771159"/>
                <a:satOff val="-477"/>
                <a:lumOff val="-4902"/>
                <a:alphaOff val="0"/>
                <a:tint val="94000"/>
                <a:satMod val="103000"/>
                <a:lumMod val="102000"/>
              </a:schemeClr>
            </a:gs>
            <a:gs pos="50000">
              <a:schemeClr val="accent2">
                <a:hueOff val="2771159"/>
                <a:satOff val="-477"/>
                <a:lumOff val="-4902"/>
                <a:alphaOff val="0"/>
                <a:shade val="100000"/>
                <a:satMod val="110000"/>
                <a:lumMod val="100000"/>
              </a:schemeClr>
            </a:gs>
            <a:gs pos="100000">
              <a:schemeClr val="accent2">
                <a:hueOff val="2771159"/>
                <a:satOff val="-477"/>
                <a:lumOff val="-4902"/>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dirty="0"/>
            <a:t>Arrepentimiento</a:t>
          </a:r>
          <a:endParaRPr lang="es-CL" sz="2500" kern="1200" dirty="0"/>
        </a:p>
      </dsp:txBody>
      <dsp:txXfrm>
        <a:off x="0" y="1451708"/>
        <a:ext cx="1875764" cy="1125458"/>
      </dsp:txXfrm>
    </dsp:sp>
    <dsp:sp modelId="{D8561DC6-C1B8-4247-9C29-8011B2026A46}">
      <dsp:nvSpPr>
        <dsp:cNvPr id="0" name=""/>
        <dsp:cNvSpPr/>
      </dsp:nvSpPr>
      <dsp:spPr>
        <a:xfrm>
          <a:off x="2063341" y="1451708"/>
          <a:ext cx="1875764" cy="1125458"/>
        </a:xfrm>
        <a:prstGeom prst="rect">
          <a:avLst/>
        </a:prstGeom>
        <a:gradFill rotWithShape="0">
          <a:gsLst>
            <a:gs pos="0">
              <a:schemeClr val="accent2">
                <a:hueOff val="3694879"/>
                <a:satOff val="-635"/>
                <a:lumOff val="-6536"/>
                <a:alphaOff val="0"/>
                <a:tint val="94000"/>
                <a:satMod val="103000"/>
                <a:lumMod val="102000"/>
              </a:schemeClr>
            </a:gs>
            <a:gs pos="50000">
              <a:schemeClr val="accent2">
                <a:hueOff val="3694879"/>
                <a:satOff val="-635"/>
                <a:lumOff val="-6536"/>
                <a:alphaOff val="0"/>
                <a:shade val="100000"/>
                <a:satMod val="110000"/>
                <a:lumMod val="100000"/>
              </a:schemeClr>
            </a:gs>
            <a:gs pos="100000">
              <a:schemeClr val="accent2">
                <a:hueOff val="3694879"/>
                <a:satOff val="-635"/>
                <a:lumOff val="-6536"/>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dirty="0"/>
            <a:t>Coronación</a:t>
          </a:r>
          <a:endParaRPr lang="es-CL" sz="2500" kern="1200" dirty="0"/>
        </a:p>
      </dsp:txBody>
      <dsp:txXfrm>
        <a:off x="2063341" y="1451708"/>
        <a:ext cx="1875764" cy="1125458"/>
      </dsp:txXfrm>
    </dsp:sp>
    <dsp:sp modelId="{24A35BF9-85B1-481C-8235-FCDEAF0B05E6}">
      <dsp:nvSpPr>
        <dsp:cNvPr id="0" name=""/>
        <dsp:cNvSpPr/>
      </dsp:nvSpPr>
      <dsp:spPr>
        <a:xfrm>
          <a:off x="4126682" y="1451708"/>
          <a:ext cx="1875764" cy="1125458"/>
        </a:xfrm>
        <a:prstGeom prst="rect">
          <a:avLst/>
        </a:prstGeom>
        <a:gradFill rotWithShape="0">
          <a:gsLst>
            <a:gs pos="0">
              <a:schemeClr val="accent2">
                <a:hueOff val="4618599"/>
                <a:satOff val="-794"/>
                <a:lumOff val="-8170"/>
                <a:alphaOff val="0"/>
                <a:tint val="94000"/>
                <a:satMod val="103000"/>
                <a:lumMod val="102000"/>
              </a:schemeClr>
            </a:gs>
            <a:gs pos="50000">
              <a:schemeClr val="accent2">
                <a:hueOff val="4618599"/>
                <a:satOff val="-794"/>
                <a:lumOff val="-8170"/>
                <a:alphaOff val="0"/>
                <a:shade val="100000"/>
                <a:satMod val="110000"/>
                <a:lumMod val="100000"/>
              </a:schemeClr>
            </a:gs>
            <a:gs pos="100000">
              <a:schemeClr val="accent2">
                <a:hueOff val="4618599"/>
                <a:satOff val="-794"/>
                <a:lumOff val="-817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dirty="0"/>
            <a:t>Orden Sagrado</a:t>
          </a:r>
          <a:endParaRPr lang="es-CL" sz="2500" kern="1200" dirty="0"/>
        </a:p>
      </dsp:txBody>
      <dsp:txXfrm>
        <a:off x="4126682" y="1451708"/>
        <a:ext cx="1875764" cy="1125458"/>
      </dsp:txXfrm>
    </dsp:sp>
    <dsp:sp modelId="{1455F508-4F4A-419B-BF60-4437CFA45C26}">
      <dsp:nvSpPr>
        <dsp:cNvPr id="0" name=""/>
        <dsp:cNvSpPr/>
      </dsp:nvSpPr>
      <dsp:spPr>
        <a:xfrm>
          <a:off x="2063341" y="2764743"/>
          <a:ext cx="1875764" cy="1125458"/>
        </a:xfrm>
        <a:prstGeom prst="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L" sz="2500" b="1" kern="1200" baseline="30000" dirty="0"/>
            <a:t>Unción de los Enfermos</a:t>
          </a:r>
          <a:endParaRPr lang="es-CL" sz="2500" kern="1200" dirty="0"/>
        </a:p>
      </dsp:txBody>
      <dsp:txXfrm>
        <a:off x="2063341" y="2764743"/>
        <a:ext cx="1875764" cy="1125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A42E3-DC0A-4FD5-B321-ACE7A251328F}">
      <dsp:nvSpPr>
        <dsp:cNvPr id="0" name=""/>
        <dsp:cNvSpPr/>
      </dsp:nvSpPr>
      <dsp:spPr>
        <a:xfrm>
          <a:off x="0" y="552496"/>
          <a:ext cx="3957005" cy="14798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L" sz="1800" b="1" kern="1200">
              <a:effectLst>
                <a:outerShdw blurRad="38100" dist="38100" dir="2700000" algn="tl">
                  <a:srgbClr val="000000">
                    <a:alpha val="43137"/>
                  </a:srgbClr>
                </a:outerShdw>
              </a:effectLst>
            </a:rPr>
            <a:t>El primero es una sincera tristeza por haber pecado y por haber roto nuestra comunión con Dios. </a:t>
          </a:r>
        </a:p>
      </dsp:txBody>
      <dsp:txXfrm>
        <a:off x="72241" y="624737"/>
        <a:ext cx="3812523" cy="1335373"/>
      </dsp:txXfrm>
    </dsp:sp>
    <dsp:sp modelId="{E041B13E-8D82-4259-A3A6-581DC9EDB4FB}">
      <dsp:nvSpPr>
        <dsp:cNvPr id="0" name=""/>
        <dsp:cNvSpPr/>
      </dsp:nvSpPr>
      <dsp:spPr>
        <a:xfrm>
          <a:off x="0" y="2084192"/>
          <a:ext cx="3957005" cy="1479855"/>
        </a:xfrm>
        <a:prstGeom prst="roundRect">
          <a:avLst/>
        </a:prstGeom>
        <a:solidFill>
          <a:schemeClr val="accent5">
            <a:hueOff val="-8031992"/>
            <a:satOff val="1435"/>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L" sz="1800" b="1" kern="1200">
              <a:effectLst>
                <a:outerShdw blurRad="38100" dist="38100" dir="2700000" algn="tl">
                  <a:srgbClr val="000000">
                    <a:alpha val="43137"/>
                  </a:srgbClr>
                </a:outerShdw>
              </a:effectLst>
            </a:rPr>
            <a:t>El segundo es una abierta confesión, desde el fondo del corazón, de los pecados que hemos cometido. </a:t>
          </a:r>
        </a:p>
      </dsp:txBody>
      <dsp:txXfrm>
        <a:off x="72241" y="2156433"/>
        <a:ext cx="3812523" cy="1335373"/>
      </dsp:txXfrm>
    </dsp:sp>
    <dsp:sp modelId="{B516236C-5303-411B-9213-5FF37AAC2176}">
      <dsp:nvSpPr>
        <dsp:cNvPr id="0" name=""/>
        <dsp:cNvSpPr/>
      </dsp:nvSpPr>
      <dsp:spPr>
        <a:xfrm>
          <a:off x="0" y="3615888"/>
          <a:ext cx="3957005" cy="1479855"/>
        </a:xfrm>
        <a:prstGeom prst="roundRect">
          <a:avLst/>
        </a:prstGeom>
        <a:solidFill>
          <a:schemeClr val="accent5">
            <a:hueOff val="-16063984"/>
            <a:satOff val="2870"/>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L" sz="1800" b="1" kern="1200" dirty="0">
              <a:effectLst>
                <a:outerShdw blurRad="38100" dist="38100" dir="2700000" algn="tl">
                  <a:srgbClr val="000000">
                    <a:alpha val="43137"/>
                  </a:srgbClr>
                </a:outerShdw>
              </a:effectLst>
            </a:rPr>
            <a:t>El tercer elemento fundamental es la oración de absolución por la cual se otorga sacramentalmente el perdón de Dios por Cristo, al pecador arrepentido.</a:t>
          </a:r>
        </a:p>
      </dsp:txBody>
      <dsp:txXfrm>
        <a:off x="72241" y="3688129"/>
        <a:ext cx="3812523" cy="1335373"/>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5676A-B04E-4144-B06C-3DB586DBF29F}" type="datetimeFigureOut">
              <a:rPr lang="en-US" smtClean="0"/>
              <a:t>8/30/2025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54408-230C-4D8F-B0B2-A236CAEA7DDE}" type="slidenum">
              <a:rPr lang="en-US" smtClean="0"/>
              <a:t>‹#›</a:t>
            </a:fld>
            <a:endParaRPr lang="en-US"/>
          </a:p>
        </p:txBody>
      </p:sp>
    </p:spTree>
    <p:extLst>
      <p:ext uri="{BB962C8B-B14F-4D97-AF65-F5344CB8AC3E}">
        <p14:creationId xmlns:p14="http://schemas.microsoft.com/office/powerpoint/2010/main" val="9339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837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83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2EC153-A647-4EDA-9704-4DA9644DD35D}" type="slidenum">
              <a:rPr lang="es-CL"/>
              <a:pPr fontAlgn="base">
                <a:spcBef>
                  <a:spcPct val="0"/>
                </a:spcBef>
                <a:spcAft>
                  <a:spcPct val="0"/>
                </a:spcAft>
              </a:pPr>
              <a:t>4</a:t>
            </a:fld>
            <a:endParaRPr lang="es-C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93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740D3D-B193-43AD-95B2-A190D36276EC}" type="slidenum">
              <a:rPr lang="es-CL"/>
              <a:pPr fontAlgn="base">
                <a:spcBef>
                  <a:spcPct val="0"/>
                </a:spcBef>
                <a:spcAft>
                  <a:spcPct val="0"/>
                </a:spcAft>
              </a:pPr>
              <a:t>5</a:t>
            </a:fld>
            <a:endParaRPr 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04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41D6F5-8309-4491-8944-A257E78D6576}" type="slidenum">
              <a:rPr lang="es-CL"/>
              <a:pPr fontAlgn="base">
                <a:spcBef>
                  <a:spcPct val="0"/>
                </a:spcBef>
                <a:spcAft>
                  <a:spcPct val="0"/>
                </a:spcAft>
              </a:pPr>
              <a:t>6</a:t>
            </a:fld>
            <a:endParaRPr 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14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4AB98C-57DE-497B-AE05-D6C6D4C8C393}" type="slidenum">
              <a:rPr lang="es-CL"/>
              <a:pPr fontAlgn="base">
                <a:spcBef>
                  <a:spcPct val="0"/>
                </a:spcBef>
                <a:spcAft>
                  <a:spcPct val="0"/>
                </a:spcAft>
              </a:pPr>
              <a:t>7</a:t>
            </a:fld>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2EE10-5042-446E-909A-76636F4408EF}" type="slidenum">
              <a:rPr lang="es-ES" altLang="es-CL"/>
              <a:pPr/>
              <a:t>37</a:t>
            </a:fld>
            <a:endParaRPr lang="es-ES" altLang="es-CL"/>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s-CL" altLang="es-CL"/>
          </a:p>
        </p:txBody>
      </p:sp>
    </p:spTree>
    <p:extLst>
      <p:ext uri="{BB962C8B-B14F-4D97-AF65-F5344CB8AC3E}">
        <p14:creationId xmlns:p14="http://schemas.microsoft.com/office/powerpoint/2010/main" val="371273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DA3A8A-4192-4A3C-B7CA-1A1E494F2E67}" type="slidenum">
              <a:rPr lang="es-ES" altLang="es-CL"/>
              <a:pPr/>
              <a:t>38</a:t>
            </a:fld>
            <a:endParaRPr lang="es-ES" altLang="es-CL"/>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s-CL" altLang="es-CL"/>
          </a:p>
        </p:txBody>
      </p:sp>
    </p:spTree>
    <p:extLst>
      <p:ext uri="{BB962C8B-B14F-4D97-AF65-F5344CB8AC3E}">
        <p14:creationId xmlns:p14="http://schemas.microsoft.com/office/powerpoint/2010/main" val="127906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CAF20-95C4-4365-A022-7E1C7193E842}" type="slidenum">
              <a:rPr lang="es-ES" altLang="es-CL"/>
              <a:pPr/>
              <a:t>39</a:t>
            </a:fld>
            <a:endParaRPr lang="es-ES" altLang="es-CL"/>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s-CL" altLang="es-CL"/>
          </a:p>
        </p:txBody>
      </p:sp>
    </p:spTree>
    <p:extLst>
      <p:ext uri="{BB962C8B-B14F-4D97-AF65-F5344CB8AC3E}">
        <p14:creationId xmlns:p14="http://schemas.microsoft.com/office/powerpoint/2010/main" val="260225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229DDF-F9C4-46FC-BB2E-12DB705CBD06}" type="slidenum">
              <a:rPr lang="es-ES" altLang="es-CL"/>
              <a:pPr/>
              <a:t>40</a:t>
            </a:fld>
            <a:endParaRPr lang="es-ES" altLang="es-CL"/>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CL" altLang="es-CL"/>
          </a:p>
        </p:txBody>
      </p:sp>
    </p:spTree>
    <p:extLst>
      <p:ext uri="{BB962C8B-B14F-4D97-AF65-F5344CB8AC3E}">
        <p14:creationId xmlns:p14="http://schemas.microsoft.com/office/powerpoint/2010/main" val="301472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CA18C-B471-4242-B8C0-523139BA52AE}" type="slidenum">
              <a:rPr lang="es-ES" altLang="es-CL"/>
              <a:pPr/>
              <a:t>41</a:t>
            </a:fld>
            <a:endParaRPr lang="es-ES" altLang="es-CL"/>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s-CL" altLang="es-CL"/>
          </a:p>
        </p:txBody>
      </p:sp>
    </p:spTree>
    <p:extLst>
      <p:ext uri="{BB962C8B-B14F-4D97-AF65-F5344CB8AC3E}">
        <p14:creationId xmlns:p14="http://schemas.microsoft.com/office/powerpoint/2010/main" val="1952738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8/30/2025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3"/>
            <a:ext cx="10972800" cy="1143000"/>
          </a:xfrm>
        </p:spPr>
        <p:txBody>
          <a:bodyPr/>
          <a:lstStyle/>
          <a:p>
            <a:r>
              <a:rPr lang="es-ES"/>
              <a:t>Haga clic para modificar el estilo de título del patrón</a:t>
            </a:r>
            <a:endParaRPr lang="es-ES_tradnl"/>
          </a:p>
        </p:txBody>
      </p:sp>
      <p:sp>
        <p:nvSpPr>
          <p:cNvPr id="3" name="2 Marcador de texto"/>
          <p:cNvSpPr>
            <a:spLocks noGrp="1"/>
          </p:cNvSpPr>
          <p:nvPr>
            <p:ph type="body" sz="half" idx="1"/>
          </p:nvPr>
        </p:nvSpPr>
        <p:spPr>
          <a:xfrm>
            <a:off x="609600" y="1600201"/>
            <a:ext cx="53848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3 Marcador de contenido"/>
          <p:cNvSpPr>
            <a:spLocks noGrp="1"/>
          </p:cNvSpPr>
          <p:nvPr>
            <p:ph sz="half" idx="2"/>
          </p:nvPr>
        </p:nvSpPr>
        <p:spPr>
          <a:xfrm>
            <a:off x="6197600" y="1600201"/>
            <a:ext cx="53848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4 Marcador de fecha"/>
          <p:cNvSpPr>
            <a:spLocks noGrp="1"/>
          </p:cNvSpPr>
          <p:nvPr>
            <p:ph type="dt" sz="half" idx="10"/>
          </p:nvPr>
        </p:nvSpPr>
        <p:spPr>
          <a:xfrm>
            <a:off x="609600" y="6248400"/>
            <a:ext cx="2844800" cy="457200"/>
          </a:xfrm>
        </p:spPr>
        <p:txBody>
          <a:bodyPr/>
          <a:lstStyle>
            <a:lvl1pPr>
              <a:defRPr/>
            </a:lvl1pPr>
          </a:lstStyle>
          <a:p>
            <a:endParaRPr lang="es-CL"/>
          </a:p>
        </p:txBody>
      </p:sp>
      <p:sp>
        <p:nvSpPr>
          <p:cNvPr id="6" name="5 Marcador de pie de página"/>
          <p:cNvSpPr>
            <a:spLocks noGrp="1"/>
          </p:cNvSpPr>
          <p:nvPr>
            <p:ph type="ftr" sz="quarter" idx="11"/>
          </p:nvPr>
        </p:nvSpPr>
        <p:spPr>
          <a:xfrm>
            <a:off x="4165600" y="6248400"/>
            <a:ext cx="3860800" cy="457200"/>
          </a:xfrm>
        </p:spPr>
        <p:txBody>
          <a:bodyPr/>
          <a:lstStyle>
            <a:lvl1pPr>
              <a:defRPr/>
            </a:lvl1pPr>
          </a:lstStyle>
          <a:p>
            <a:endParaRPr lang="es-CL"/>
          </a:p>
        </p:txBody>
      </p:sp>
      <p:sp>
        <p:nvSpPr>
          <p:cNvPr id="7" name="6 Marcador de número de diapositiva"/>
          <p:cNvSpPr>
            <a:spLocks noGrp="1"/>
          </p:cNvSpPr>
          <p:nvPr>
            <p:ph type="sldNum" sz="quarter" idx="12"/>
          </p:nvPr>
        </p:nvSpPr>
        <p:spPr>
          <a:xfrm>
            <a:off x="8737600" y="6248400"/>
            <a:ext cx="2844800" cy="457200"/>
          </a:xfrm>
        </p:spPr>
        <p:txBody>
          <a:bodyPr/>
          <a:lstStyle>
            <a:lvl1pPr>
              <a:defRPr/>
            </a:lvl1pPr>
          </a:lstStyle>
          <a:p>
            <a:fld id="{639DAB61-3C23-4790-99FC-F65DC7CE02CB}" type="slidenum">
              <a:rPr lang="es-CL"/>
              <a:pPr/>
              <a:t>‹#›</a:t>
            </a:fld>
            <a:endParaRPr lang="es-CL"/>
          </a:p>
        </p:txBody>
      </p:sp>
    </p:spTree>
    <p:extLst>
      <p:ext uri="{BB962C8B-B14F-4D97-AF65-F5344CB8AC3E}">
        <p14:creationId xmlns:p14="http://schemas.microsoft.com/office/powerpoint/2010/main" val="40021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8/30/2025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8/30/2025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8/30/2025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8/30/2025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8/30/2025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8/30/2025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s.glosbe.com/el/es/%CF%80%CF%81%CE%BF%CF%83%CE%B5%CF%8D%CF%87%CE%BF%CE%BC%CE%B1%CE%B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13692" y="2415143"/>
            <a:ext cx="7998499" cy="1732077"/>
          </a:xfrm>
        </p:spPr>
        <p:txBody>
          <a:bodyPr/>
          <a:lstStyle/>
          <a:p>
            <a:r>
              <a:rPr lang="es-CL" sz="6000" dirty="0">
                <a:effectLst>
                  <a:outerShdw blurRad="38100" dist="38100" dir="2700000" algn="tl">
                    <a:srgbClr val="000000">
                      <a:alpha val="43137"/>
                    </a:srgbClr>
                  </a:outerShdw>
                </a:effectLst>
              </a:rPr>
              <a:t>Dios con Nosotros</a:t>
            </a:r>
            <a:br>
              <a:rPr lang="es-CL" sz="6000" dirty="0">
                <a:effectLst>
                  <a:outerShdw blurRad="38100" dist="38100" dir="2700000" algn="tl">
                    <a:srgbClr val="000000">
                      <a:alpha val="43137"/>
                    </a:srgbClr>
                  </a:outerShdw>
                </a:effectLst>
              </a:rPr>
            </a:br>
            <a:r>
              <a:rPr lang="es-CL" sz="4400" dirty="0">
                <a:effectLst>
                  <a:outerShdw blurRad="38100" dist="38100" dir="2700000" algn="tl">
                    <a:srgbClr val="000000">
                      <a:alpha val="43137"/>
                    </a:srgbClr>
                  </a:outerShdw>
                </a:effectLst>
              </a:rPr>
              <a:t>Oración – Ayuno - Sacramentos</a:t>
            </a:r>
          </a:p>
        </p:txBody>
      </p:sp>
      <p:sp>
        <p:nvSpPr>
          <p:cNvPr id="3" name="Subtítulo 2"/>
          <p:cNvSpPr>
            <a:spLocks noGrp="1"/>
          </p:cNvSpPr>
          <p:nvPr>
            <p:ph type="subTitle" idx="1"/>
          </p:nvPr>
        </p:nvSpPr>
        <p:spPr>
          <a:xfrm>
            <a:off x="1427103" y="4885674"/>
            <a:ext cx="6476494" cy="1117687"/>
          </a:xfrm>
        </p:spPr>
        <p:txBody>
          <a:bodyPr>
            <a:normAutofit lnSpcReduction="10000"/>
          </a:bodyPr>
          <a:lstStyle/>
          <a:p>
            <a:r>
              <a:rPr lang="es-CL" dirty="0">
                <a:effectLst>
                  <a:outerShdw blurRad="38100" dist="38100" dir="2700000" algn="tl">
                    <a:srgbClr val="000000">
                      <a:alpha val="43137"/>
                    </a:srgbClr>
                  </a:outerShdw>
                </a:effectLst>
              </a:rPr>
              <a:t>Catecismo 2025 – 2026</a:t>
            </a:r>
          </a:p>
          <a:p>
            <a:r>
              <a:rPr lang="es-CL" dirty="0">
                <a:effectLst>
                  <a:outerShdw blurRad="38100" dist="38100" dir="2700000" algn="tl">
                    <a:srgbClr val="000000">
                      <a:alpha val="43137"/>
                    </a:srgbClr>
                  </a:outerShdw>
                </a:effectLst>
              </a:rPr>
              <a:t>Clase 5</a:t>
            </a:r>
          </a:p>
          <a:p>
            <a:r>
              <a:rPr lang="es-CL" dirty="0">
                <a:effectLst>
                  <a:outerShdw blurRad="38100" dist="38100" dir="2700000" algn="tl">
                    <a:srgbClr val="000000">
                      <a:alpha val="43137"/>
                    </a:srgbClr>
                  </a:outerShdw>
                </a:effectLst>
              </a:rPr>
              <a:t>Padre Francisco Salvador</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18664" t="7551" r="18291" b="8483"/>
          <a:stretch>
            <a:fillRect/>
          </a:stretch>
        </p:blipFill>
        <p:spPr>
          <a:xfrm>
            <a:off x="233347" y="212075"/>
            <a:ext cx="2253775" cy="22512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02DAF9BF-4CC4-DC6D-8C96-A391623D2F68}"/>
              </a:ext>
            </a:extLst>
          </p:cNvPr>
          <p:cNvPicPr>
            <a:picLocks noChangeAspect="1"/>
          </p:cNvPicPr>
          <p:nvPr/>
        </p:nvPicPr>
        <p:blipFill>
          <a:blip r:embed="rId3"/>
          <a:stretch>
            <a:fillRect/>
          </a:stretch>
        </p:blipFill>
        <p:spPr>
          <a:xfrm>
            <a:off x="8393297" y="1384114"/>
            <a:ext cx="3565356" cy="4761785"/>
          </a:xfrm>
          <a:prstGeom prst="rect">
            <a:avLst/>
          </a:prstGeom>
        </p:spPr>
      </p:pic>
    </p:spTree>
    <p:extLst>
      <p:ext uri="{BB962C8B-B14F-4D97-AF65-F5344CB8AC3E}">
        <p14:creationId xmlns:p14="http://schemas.microsoft.com/office/powerpoint/2010/main" val="422046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6000" b="1" dirty="0">
                <a:effectLst>
                  <a:outerShdw blurRad="38100" dist="38100" dir="2700000" algn="tl">
                    <a:srgbClr val="000000">
                      <a:alpha val="43137"/>
                    </a:srgbClr>
                  </a:outerShdw>
                </a:effectLst>
              </a:rPr>
              <a:t>Alberca</a:t>
            </a:r>
          </a:p>
        </p:txBody>
      </p:sp>
      <p:sp>
        <p:nvSpPr>
          <p:cNvPr id="3" name="Marcador de contenido 2"/>
          <p:cNvSpPr>
            <a:spLocks noGrp="1"/>
          </p:cNvSpPr>
          <p:nvPr>
            <p:ph idx="1"/>
          </p:nvPr>
        </p:nvSpPr>
        <p:spPr>
          <a:xfrm>
            <a:off x="90012" y="2210765"/>
            <a:ext cx="4991273" cy="4004840"/>
          </a:xfrm>
        </p:spPr>
        <p:txBody>
          <a:bodyPr/>
          <a:lstStyle/>
          <a:p>
            <a:r>
              <a:rPr lang="es-CL" b="1" dirty="0">
                <a:effectLst>
                  <a:outerShdw blurRad="38100" dist="38100" dir="2700000" algn="tl">
                    <a:srgbClr val="000000">
                      <a:alpha val="43137"/>
                    </a:srgbClr>
                  </a:outerShdw>
                </a:effectLst>
              </a:rPr>
              <a:t>La segunda palabra hebrea es </a:t>
            </a:r>
            <a:r>
              <a:rPr lang="es-CL" b="1" i="1" dirty="0" err="1">
                <a:effectLst>
                  <a:outerShdw blurRad="38100" dist="38100" dir="2700000" algn="tl">
                    <a:srgbClr val="000000">
                      <a:alpha val="43137"/>
                    </a:srgbClr>
                  </a:outerShdw>
                </a:effectLst>
              </a:rPr>
              <a:t>berajot</a:t>
            </a:r>
            <a:r>
              <a:rPr lang="es-CL" b="1" dirty="0">
                <a:effectLst>
                  <a:outerShdw blurRad="38100" dist="38100" dir="2700000" algn="tl">
                    <a:srgbClr val="000000">
                      <a:alpha val="43137"/>
                    </a:srgbClr>
                  </a:outerShdw>
                </a:effectLst>
              </a:rPr>
              <a:t> o </a:t>
            </a:r>
            <a:r>
              <a:rPr lang="es-CL" b="1" i="1" dirty="0" err="1">
                <a:effectLst>
                  <a:outerShdw blurRad="38100" dist="38100" dir="2700000" algn="tl">
                    <a:srgbClr val="000000">
                      <a:alpha val="43137"/>
                    </a:srgbClr>
                  </a:outerShdw>
                </a:effectLst>
              </a:rPr>
              <a:t>beraca</a:t>
            </a:r>
            <a:r>
              <a:rPr lang="es-CL" b="1" dirty="0">
                <a:effectLst>
                  <a:outerShdw blurRad="38100" dist="38100" dir="2700000" algn="tl">
                    <a:srgbClr val="000000">
                      <a:alpha val="43137"/>
                    </a:srgbClr>
                  </a:outerShdw>
                </a:effectLst>
              </a:rPr>
              <a:t>, (Barak) bendición, que viene de la raíz que significa “rodillas.” </a:t>
            </a:r>
          </a:p>
          <a:p>
            <a:r>
              <a:rPr lang="es-CL" b="1" dirty="0">
                <a:effectLst>
                  <a:outerShdw blurRad="38100" dist="38100" dir="2700000" algn="tl">
                    <a:srgbClr val="000000">
                      <a:alpha val="43137"/>
                    </a:srgbClr>
                  </a:outerShdw>
                </a:effectLst>
              </a:rPr>
              <a:t>Evidentemente, se refiere a la acción de demostrar respeto hacia Dios con las rodillas dobladas ante Su presencia.</a:t>
            </a: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22532" name="Picture 4"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2462"/>
          <a:stretch/>
        </p:blipFill>
        <p:spPr bwMode="auto">
          <a:xfrm>
            <a:off x="5208607" y="1718418"/>
            <a:ext cx="6589853" cy="401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1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953" y="856527"/>
            <a:ext cx="9613861" cy="1080938"/>
          </a:xfrm>
        </p:spPr>
        <p:txBody>
          <a:bodyPr/>
          <a:lstStyle/>
          <a:p>
            <a:r>
              <a:rPr lang="es-CL" b="1" dirty="0">
                <a:hlinkClick r:id="rId2"/>
              </a:rPr>
              <a:t>GRIEGO: </a:t>
            </a:r>
            <a:r>
              <a:rPr lang="el-GR" b="1" dirty="0">
                <a:hlinkClick r:id="rId2"/>
              </a:rPr>
              <a:t>προσεύχομαι</a:t>
            </a:r>
            <a:r>
              <a:rPr lang="el-GR" b="1" dirty="0"/>
              <a:t> </a:t>
            </a:r>
            <a:endParaRPr lang="es-CL" dirty="0"/>
          </a:p>
        </p:txBody>
      </p:sp>
      <p:sp>
        <p:nvSpPr>
          <p:cNvPr id="3" name="Marcador de contenido 2"/>
          <p:cNvSpPr>
            <a:spLocks noGrp="1"/>
          </p:cNvSpPr>
          <p:nvPr>
            <p:ph idx="1"/>
          </p:nvPr>
        </p:nvSpPr>
        <p:spPr>
          <a:xfrm>
            <a:off x="374675" y="2891481"/>
            <a:ext cx="5177628" cy="3756818"/>
          </a:xfrm>
        </p:spPr>
        <p:txBody>
          <a:bodyPr>
            <a:noAutofit/>
          </a:bodyPr>
          <a:lstStyle/>
          <a:p>
            <a:r>
              <a:rPr lang="es-CL" sz="2000" b="1" dirty="0">
                <a:effectLst>
                  <a:outerShdw blurRad="38100" dist="38100" dir="2700000" algn="tl">
                    <a:srgbClr val="000000">
                      <a:alpha val="43137"/>
                    </a:srgbClr>
                  </a:outerShdw>
                </a:effectLst>
              </a:rPr>
              <a:t>La palabra griega </a:t>
            </a:r>
            <a:r>
              <a:rPr lang="es-CL" sz="2000" b="1" i="1" dirty="0" err="1">
                <a:effectLst>
                  <a:outerShdw blurRad="38100" dist="38100" dir="2700000" algn="tl">
                    <a:srgbClr val="000000">
                      <a:alpha val="43137"/>
                    </a:srgbClr>
                  </a:outerShdw>
                </a:effectLst>
              </a:rPr>
              <a:t>prosefjome</a:t>
            </a:r>
            <a:r>
              <a:rPr lang="es-CL" sz="2000" b="1" dirty="0">
                <a:effectLst>
                  <a:outerShdw blurRad="38100" dist="38100" dir="2700000" algn="tl">
                    <a:srgbClr val="000000">
                      <a:alpha val="43137"/>
                    </a:srgbClr>
                  </a:outerShdw>
                </a:effectLst>
              </a:rPr>
              <a:t> aparece como 80 veces, y significa “oración” de manera general, aunque también implica que la oración es válida sólo cuando se ofrece al único y verdadero Dios.</a:t>
            </a:r>
          </a:p>
        </p:txBody>
      </p:sp>
      <p:pic>
        <p:nvPicPr>
          <p:cNvPr id="20482"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r="42792"/>
          <a:stretch/>
        </p:blipFill>
        <p:spPr bwMode="auto">
          <a:xfrm>
            <a:off x="5873579" y="-1"/>
            <a:ext cx="6318422" cy="685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54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honite Monks on the Pan-Orthodox Council / OrthoChristia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905" y="0"/>
            <a:ext cx="9155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3921" y="719362"/>
            <a:ext cx="9613861" cy="1080938"/>
          </a:xfrm>
        </p:spPr>
        <p:txBody>
          <a:bodyPr/>
          <a:lstStyle/>
          <a:p>
            <a:r>
              <a:rPr lang="es-CL" b="1" dirty="0">
                <a:effectLst>
                  <a:outerShdw blurRad="38100" dist="38100" dir="2700000" algn="tl">
                    <a:srgbClr val="000000">
                      <a:alpha val="43137"/>
                    </a:srgbClr>
                  </a:outerShdw>
                </a:effectLst>
              </a:rPr>
              <a:t>oradores persistentes</a:t>
            </a:r>
            <a:endParaRPr lang="es-CL" dirty="0"/>
          </a:p>
        </p:txBody>
      </p:sp>
      <p:sp>
        <p:nvSpPr>
          <p:cNvPr id="3" name="Content Placeholder 2"/>
          <p:cNvSpPr>
            <a:spLocks noGrp="1"/>
          </p:cNvSpPr>
          <p:nvPr>
            <p:ph idx="1"/>
          </p:nvPr>
        </p:nvSpPr>
        <p:spPr>
          <a:xfrm>
            <a:off x="0" y="1964268"/>
            <a:ext cx="4588933" cy="4893732"/>
          </a:xfrm>
          <a:solidFill>
            <a:schemeClr val="tx2">
              <a:lumMod val="25000"/>
              <a:alpha val="58000"/>
            </a:schemeClr>
          </a:solidFill>
        </p:spPr>
        <p:txBody>
          <a:bodyPr>
            <a:normAutofit lnSpcReduction="10000"/>
          </a:bodyPr>
          <a:lstStyle/>
          <a:p>
            <a:r>
              <a:rPr lang="es-CL" b="1" dirty="0">
                <a:effectLst>
                  <a:outerShdw blurRad="38100" dist="38100" dir="2700000" algn="tl">
                    <a:srgbClr val="000000">
                      <a:alpha val="43137"/>
                    </a:srgbClr>
                  </a:outerShdw>
                </a:effectLst>
              </a:rPr>
              <a:t>De manera literal, significa orar sin tiempo interrumpido. </a:t>
            </a:r>
          </a:p>
          <a:p>
            <a:r>
              <a:rPr lang="es-CL" b="1" dirty="0">
                <a:effectLst>
                  <a:outerShdw blurRad="38100" dist="38100" dir="2700000" algn="tl">
                    <a:srgbClr val="000000">
                      <a:alpha val="43137"/>
                    </a:srgbClr>
                  </a:outerShdw>
                </a:effectLst>
              </a:rPr>
              <a:t>Ese término se usaba en la antigua Roma para alguien con una tos persistente. </a:t>
            </a:r>
          </a:p>
          <a:p>
            <a:r>
              <a:rPr lang="es-CL" b="1" dirty="0">
                <a:effectLst>
                  <a:outerShdw blurRad="38100" dist="38100" dir="2700000" algn="tl">
                    <a:srgbClr val="000000">
                      <a:alpha val="43137"/>
                    </a:srgbClr>
                  </a:outerShdw>
                </a:effectLst>
              </a:rPr>
              <a:t>Claro, no era que nunca se detuviera la tos, sino que la persona tosía a menudo y repetidamente debido a su persistente condición. </a:t>
            </a:r>
          </a:p>
          <a:p>
            <a:r>
              <a:rPr lang="es-CL" b="1" dirty="0">
                <a:effectLst>
                  <a:outerShdw blurRad="38100" dist="38100" dir="2700000" algn="tl">
                    <a:srgbClr val="000000">
                      <a:alpha val="43137"/>
                    </a:srgbClr>
                  </a:outerShdw>
                </a:effectLst>
              </a:rPr>
              <a:t>Asimismo, nos debemos convertir en “oradores persistente”. </a:t>
            </a:r>
            <a:r>
              <a:rPr lang="es-CL" b="1" i="1" dirty="0">
                <a:effectLst>
                  <a:outerShdw blurRad="38100" dist="38100" dir="2700000" algn="tl">
                    <a:srgbClr val="000000">
                      <a:alpha val="43137"/>
                    </a:srgbClr>
                  </a:outerShdw>
                </a:effectLst>
              </a:rPr>
              <a:t>(</a:t>
            </a:r>
            <a:r>
              <a:rPr lang="es-ES" b="1" i="1" dirty="0">
                <a:effectLst>
                  <a:outerShdw blurRad="38100" dist="38100" dir="2700000" algn="tl">
                    <a:srgbClr val="000000">
                      <a:alpha val="43137"/>
                    </a:srgbClr>
                  </a:outerShdw>
                </a:effectLst>
              </a:rPr>
              <a:t>Jorge Alberto Rodas)</a:t>
            </a:r>
            <a:endParaRPr lang="es-CL" b="1" i="1" dirty="0">
              <a:effectLst>
                <a:outerShdw blurRad="38100" dist="38100" dir="2700000" algn="tl">
                  <a:srgbClr val="000000">
                    <a:alpha val="43137"/>
                  </a:srgbClr>
                </a:outerShdw>
              </a:effectLst>
            </a:endParaRPr>
          </a:p>
          <a:p>
            <a:endParaRPr lang="es-CL" dirty="0"/>
          </a:p>
        </p:txBody>
      </p:sp>
    </p:spTree>
    <p:extLst>
      <p:ext uri="{BB962C8B-B14F-4D97-AF65-F5344CB8AC3E}">
        <p14:creationId xmlns:p14="http://schemas.microsoft.com/office/powerpoint/2010/main" val="24771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¿Qué es la oración?</a:t>
            </a:r>
            <a:endParaRPr lang="es-CL" dirty="0"/>
          </a:p>
        </p:txBody>
      </p:sp>
      <p:sp>
        <p:nvSpPr>
          <p:cNvPr id="3" name="Marcador de contenido 2"/>
          <p:cNvSpPr>
            <a:spLocks noGrp="1"/>
          </p:cNvSpPr>
          <p:nvPr>
            <p:ph idx="1"/>
          </p:nvPr>
        </p:nvSpPr>
        <p:spPr>
          <a:xfrm>
            <a:off x="379380" y="2280214"/>
            <a:ext cx="4124138" cy="4026365"/>
          </a:xfrm>
        </p:spPr>
        <p:txBody>
          <a:bodyPr>
            <a:normAutofit/>
          </a:bodyPr>
          <a:lstStyle/>
          <a:p>
            <a:r>
              <a:rPr lang="es-CL" b="1" dirty="0">
                <a:effectLst>
                  <a:outerShdw blurRad="38100" dist="38100" dir="2700000" algn="tl">
                    <a:srgbClr val="000000">
                      <a:alpha val="43137"/>
                    </a:srgbClr>
                  </a:outerShdw>
                </a:effectLst>
              </a:rPr>
              <a:t>El alimento y el descanso son imprescindibles al hombre para el sostén de su vida física.</a:t>
            </a:r>
          </a:p>
          <a:p>
            <a:r>
              <a:rPr lang="es-CL" b="1" dirty="0">
                <a:effectLst>
                  <a:outerShdw blurRad="38100" dist="38100" dir="2700000" algn="tl">
                    <a:srgbClr val="000000">
                      <a:alpha val="43137"/>
                    </a:srgbClr>
                  </a:outerShdw>
                </a:effectLst>
              </a:rPr>
              <a:t>Los conocimientos, el arte y, en general, la cultura enriquecen las cualidades de su alma.</a:t>
            </a:r>
          </a:p>
          <a:p>
            <a:r>
              <a:rPr lang="es-CL" b="1" dirty="0">
                <a:effectLst>
                  <a:outerShdw blurRad="38100" dist="38100" dir="2700000" algn="tl">
                    <a:srgbClr val="000000">
                      <a:alpha val="43137"/>
                    </a:srgbClr>
                  </a:outerShdw>
                </a:effectLst>
              </a:rPr>
              <a:t>Pero la oración revela en él la espiritualidad superior de su esencia.</a:t>
            </a:r>
          </a:p>
        </p:txBody>
      </p:sp>
      <p:pic>
        <p:nvPicPr>
          <p:cNvPr id="23556"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459" y="1932973"/>
            <a:ext cx="7387541" cy="492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30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4745444" y="0"/>
            <a:ext cx="2662353"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Dios ama a su creación, nos ama a cada uno de nosotros, Él es nuestro Padre celestial. </a:t>
            </a:r>
          </a:p>
          <a:p>
            <a:r>
              <a:rPr lang="es-CL" b="1" dirty="0">
                <a:effectLst>
                  <a:outerShdw blurRad="38100" dist="38100" dir="2700000" algn="tl">
                    <a:srgbClr val="000000">
                      <a:alpha val="43137"/>
                    </a:srgbClr>
                  </a:outerShdw>
                </a:effectLst>
              </a:rPr>
              <a:t>Tal como en los niños es natural el deseo de ver a sus padres y conversar con ellos, asimismo para nosotros debe ser una felicidad natural conversar con Dios y relacionarnos con Él. </a:t>
            </a:r>
          </a:p>
        </p:txBody>
      </p:sp>
      <p:pic>
        <p:nvPicPr>
          <p:cNvPr id="4" name="Picture 4" descr="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4544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cdn2.bigcommerce.com/server4300/p1cqiyfg/products/947/images/1370/Creation-of-Animals-%2526-Adam-%2528008342med%2529__99659.1469059087.1280.1280.gif?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17" y="0"/>
            <a:ext cx="47868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54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6000" b="1" dirty="0">
                <a:effectLst>
                  <a:outerShdw blurRad="38100" dist="38100" dir="2700000" algn="tl">
                    <a:srgbClr val="000000">
                      <a:alpha val="43137"/>
                    </a:srgbClr>
                  </a:outerShdw>
                </a:effectLst>
              </a:rPr>
              <a:t>ORAR en AMAR</a:t>
            </a:r>
          </a:p>
        </p:txBody>
      </p:sp>
      <p:pic>
        <p:nvPicPr>
          <p:cNvPr id="24578" name="Picture 2" descr="Resultado de imagen para enamor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805" y="2163253"/>
            <a:ext cx="6858000" cy="3381375"/>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3"/>
          <p:cNvSpPr>
            <a:spLocks noGrp="1"/>
          </p:cNvSpPr>
          <p:nvPr>
            <p:ph idx="1"/>
          </p:nvPr>
        </p:nvSpPr>
        <p:spPr>
          <a:xfrm>
            <a:off x="680321" y="2336873"/>
            <a:ext cx="4157897" cy="3599316"/>
          </a:xfrm>
        </p:spPr>
        <p:txBody>
          <a:bodyPr>
            <a:noAutofit/>
          </a:bodyPr>
          <a:lstStyle/>
          <a:p>
            <a:r>
              <a:rPr lang="es-CL" sz="3600" b="1" dirty="0">
                <a:effectLst>
                  <a:outerShdw blurRad="38100" dist="38100" dir="2700000" algn="tl">
                    <a:srgbClr val="000000">
                      <a:alpha val="43137"/>
                    </a:srgbClr>
                  </a:outerShdw>
                </a:effectLst>
              </a:rPr>
              <a:t>¿Te ha gustado alguien?</a:t>
            </a:r>
          </a:p>
          <a:p>
            <a:r>
              <a:rPr lang="es-CL" sz="3600" b="1" dirty="0">
                <a:effectLst>
                  <a:outerShdw blurRad="38100" dist="38100" dir="2700000" algn="tl">
                    <a:srgbClr val="000000">
                      <a:alpha val="43137"/>
                    </a:srgbClr>
                  </a:outerShdw>
                </a:effectLst>
              </a:rPr>
              <a:t>¿Estás o has estado enamorado?</a:t>
            </a:r>
          </a:p>
          <a:p>
            <a:r>
              <a:rPr lang="es-CL" sz="3600" b="1" dirty="0">
                <a:effectLst>
                  <a:outerShdw blurRad="38100" dist="38100" dir="2700000" algn="tl">
                    <a:srgbClr val="000000">
                      <a:alpha val="43137"/>
                    </a:srgbClr>
                  </a:outerShdw>
                </a:effectLst>
              </a:rPr>
              <a:t>¿Qué sientes?</a:t>
            </a:r>
          </a:p>
          <a:p>
            <a:r>
              <a:rPr lang="es-CL" sz="3600" b="1" dirty="0">
                <a:effectLst>
                  <a:outerShdw blurRad="38100" dist="38100" dir="2700000" algn="tl">
                    <a:srgbClr val="000000">
                      <a:alpha val="43137"/>
                    </a:srgbClr>
                  </a:outerShdw>
                </a:effectLst>
              </a:rPr>
              <a:t>¿Qué sueñas?</a:t>
            </a:r>
          </a:p>
        </p:txBody>
      </p:sp>
    </p:spTree>
    <p:extLst>
      <p:ext uri="{BB962C8B-B14F-4D97-AF65-F5344CB8AC3E}">
        <p14:creationId xmlns:p14="http://schemas.microsoft.com/office/powerpoint/2010/main" val="7351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5400" b="1" dirty="0">
                <a:effectLst>
                  <a:outerShdw blurRad="38100" dist="38100" dir="2700000" algn="tl">
                    <a:srgbClr val="000000">
                      <a:alpha val="43137"/>
                    </a:srgbClr>
                  </a:outerShdw>
                </a:effectLst>
              </a:rPr>
              <a:t>ORAR te hace UNO con DIOS</a:t>
            </a:r>
          </a:p>
        </p:txBody>
      </p:sp>
      <p:sp>
        <p:nvSpPr>
          <p:cNvPr id="4" name="Marcador de contenido 2"/>
          <p:cNvSpPr>
            <a:spLocks noGrp="1"/>
          </p:cNvSpPr>
          <p:nvPr>
            <p:ph idx="1"/>
          </p:nvPr>
        </p:nvSpPr>
        <p:spPr>
          <a:xfrm>
            <a:off x="680321" y="2186402"/>
            <a:ext cx="5002850" cy="4341720"/>
          </a:xfrm>
        </p:spPr>
        <p:txBody>
          <a:bodyPr>
            <a:normAutofit/>
          </a:bodyPr>
          <a:lstStyle/>
          <a:p>
            <a:r>
              <a:rPr lang="es-CL" b="1" dirty="0">
                <a:effectLst>
                  <a:outerShdw blurRad="38100" dist="38100" dir="2700000" algn="tl">
                    <a:srgbClr val="000000">
                      <a:alpha val="43137"/>
                    </a:srgbClr>
                  </a:outerShdw>
                </a:effectLst>
              </a:rPr>
              <a:t>La comunicación piadosa, creyente, humilde del hombre con Dios se denomina oración.</a:t>
            </a:r>
          </a:p>
          <a:p>
            <a:r>
              <a:rPr lang="es-CL" b="1" dirty="0">
                <a:effectLst>
                  <a:outerShdw blurRad="38100" dist="38100" dir="2700000" algn="tl">
                    <a:srgbClr val="000000">
                      <a:alpha val="43137"/>
                    </a:srgbClr>
                  </a:outerShdw>
                </a:effectLst>
              </a:rPr>
              <a:t>El alma en la oración se une con Dios.</a:t>
            </a:r>
          </a:p>
          <a:p>
            <a:r>
              <a:rPr lang="es-CL" b="1" dirty="0">
                <a:effectLst>
                  <a:outerShdw blurRad="38100" dist="38100" dir="2700000" algn="tl">
                    <a:srgbClr val="000000">
                      <a:alpha val="43137"/>
                    </a:srgbClr>
                  </a:outerShdw>
                </a:effectLst>
              </a:rPr>
              <a:t>La oración frecuentemente es acompañada por palabras y otros signos externos de veneración: la señal de la cruz, genuflexiones, reverencias y otros signos de devoción a Dios.</a:t>
            </a:r>
          </a:p>
          <a:p>
            <a:endParaRPr lang="es-CL" b="1" dirty="0">
              <a:effectLst>
                <a:outerShdw blurRad="38100" dist="38100" dir="2700000" algn="tl">
                  <a:srgbClr val="000000">
                    <a:alpha val="43137"/>
                  </a:srgbClr>
                </a:outerShdw>
              </a:effectLst>
            </a:endParaRPr>
          </a:p>
        </p:txBody>
      </p:sp>
      <p:pic>
        <p:nvPicPr>
          <p:cNvPr id="58370" name="Picture 2" descr="Resultado de imagen para orthodox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028" y="1834166"/>
            <a:ext cx="5434514" cy="492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9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7200" b="1" dirty="0"/>
              <a:t>ORAR TE CONECTA</a:t>
            </a:r>
          </a:p>
        </p:txBody>
      </p:sp>
      <p:sp>
        <p:nvSpPr>
          <p:cNvPr id="3" name="Marcador de contenido 2"/>
          <p:cNvSpPr>
            <a:spLocks noGrp="1"/>
          </p:cNvSpPr>
          <p:nvPr>
            <p:ph idx="1"/>
          </p:nvPr>
        </p:nvSpPr>
        <p:spPr>
          <a:xfrm>
            <a:off x="680322" y="2336873"/>
            <a:ext cx="4620884" cy="3599316"/>
          </a:xfrm>
        </p:spPr>
        <p:txBody>
          <a:bodyPr>
            <a:normAutofit lnSpcReduction="10000"/>
          </a:bodyPr>
          <a:lstStyle/>
          <a:p>
            <a:r>
              <a:rPr lang="es-CL" b="1" dirty="0">
                <a:effectLst>
                  <a:outerShdw blurRad="38100" dist="38100" dir="2700000" algn="tl">
                    <a:srgbClr val="000000">
                      <a:alpha val="43137"/>
                    </a:srgbClr>
                  </a:outerShdw>
                </a:effectLst>
              </a:rPr>
              <a:t>Pero la oración puede ser elevada sin palabras y sin otras manifestaciones externas.</a:t>
            </a:r>
          </a:p>
          <a:p>
            <a:r>
              <a:rPr lang="es-CL" b="1" dirty="0">
                <a:effectLst>
                  <a:outerShdw blurRad="38100" dist="38100" dir="2700000" algn="tl">
                    <a:srgbClr val="000000">
                      <a:alpha val="43137"/>
                    </a:srgbClr>
                  </a:outerShdw>
                </a:effectLst>
              </a:rPr>
              <a:t>Ésta es la oración interior o profunda, conocida por experiencia propia por muchos cristianos fervorosos.</a:t>
            </a:r>
          </a:p>
          <a:p>
            <a:r>
              <a:rPr lang="es-CL" b="1" i="1" dirty="0">
                <a:effectLst>
                  <a:outerShdw blurRad="38100" dist="38100" dir="2700000" algn="tl">
                    <a:srgbClr val="000000">
                      <a:alpha val="43137"/>
                    </a:srgbClr>
                  </a:outerShdw>
                </a:effectLst>
              </a:rPr>
              <a:t>Pero si no se el </a:t>
            </a:r>
            <a:r>
              <a:rPr lang="es-CL" b="1" i="1" dirty="0" err="1">
                <a:effectLst>
                  <a:outerShdw blurRad="38100" dist="38100" dir="2700000" algn="tl">
                    <a:srgbClr val="000000">
                      <a:alpha val="43137"/>
                    </a:srgbClr>
                  </a:outerShdw>
                </a:effectLst>
              </a:rPr>
              <a:t>Password</a:t>
            </a:r>
            <a:endParaRPr lang="es-CL" b="1" i="1" dirty="0">
              <a:effectLst>
                <a:outerShdw blurRad="38100" dist="38100" dir="2700000" algn="tl">
                  <a:srgbClr val="000000">
                    <a:alpha val="43137"/>
                  </a:srgbClr>
                </a:outerShdw>
              </a:effectLst>
            </a:endParaRPr>
          </a:p>
        </p:txBody>
      </p:sp>
      <p:pic>
        <p:nvPicPr>
          <p:cNvPr id="59394" name="Picture 2" descr="Resultado de imagen para wi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373" y="2511705"/>
            <a:ext cx="4086664" cy="3049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5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1026" name="Picture 2" descr="John of Kronstadt: “Do not let pass any opportunity to pray for ..."/>
          <p:cNvPicPr>
            <a:picLocks noChangeAspect="1" noChangeArrowheads="1"/>
          </p:cNvPicPr>
          <p:nvPr/>
        </p:nvPicPr>
        <p:blipFill rotWithShape="1">
          <a:blip r:embed="rId2">
            <a:extLst>
              <a:ext uri="{28A0092B-C50C-407E-A947-70E740481C1C}">
                <a14:useLocalDpi xmlns:a14="http://schemas.microsoft.com/office/drawing/2010/main" val="0"/>
              </a:ext>
            </a:extLst>
          </a:blip>
          <a:srcRect t="9851" b="49871"/>
          <a:stretch/>
        </p:blipFill>
        <p:spPr bwMode="auto">
          <a:xfrm>
            <a:off x="0" y="0"/>
            <a:ext cx="12192000" cy="7366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59774" y="324196"/>
            <a:ext cx="3788524" cy="6076604"/>
          </a:xfrm>
          <a:noFill/>
          <a:ln>
            <a:noFill/>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rPr>
              <a:t>Según las palabras de San Juan de </a:t>
            </a:r>
            <a:r>
              <a:rPr lang="es-CL" sz="2800" b="1" i="1" dirty="0" err="1">
                <a:effectLst>
                  <a:outerShdw blurRad="38100" dist="38100" dir="2700000" algn="tl">
                    <a:srgbClr val="000000">
                      <a:alpha val="43137"/>
                    </a:srgbClr>
                  </a:outerShdw>
                </a:effectLst>
              </a:rPr>
              <a:t>Kronstadt</a:t>
            </a:r>
            <a:r>
              <a:rPr lang="es-CL" sz="2800" b="1" i="1" dirty="0">
                <a:effectLst>
                  <a:outerShdw blurRad="38100" dist="38100" dir="2700000" algn="tl">
                    <a:srgbClr val="000000">
                      <a:alpha val="43137"/>
                    </a:srgbClr>
                  </a:outerShdw>
                </a:effectLst>
              </a:rPr>
              <a:t> "la oración es la dorada unión del hombre cristiano, peregrino y forastero en la tierra, con el mundo espiritual, del cual él es miembro y, sobre todo, con Dios - fuente de vida."</a:t>
            </a:r>
          </a:p>
          <a:p>
            <a:endParaRPr lang="es-C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718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2 Marcador de contenido"/>
          <p:cNvSpPr>
            <a:spLocks noGrp="1"/>
          </p:cNvSpPr>
          <p:nvPr>
            <p:ph idx="1"/>
          </p:nvPr>
        </p:nvSpPr>
        <p:spPr>
          <a:xfrm>
            <a:off x="380998" y="2071688"/>
            <a:ext cx="2667001" cy="4284662"/>
          </a:xfrm>
        </p:spPr>
        <p:txBody>
          <a:bodyPr/>
          <a:lstStyle/>
          <a:p>
            <a:r>
              <a:rPr lang="es-ES" altLang="es-CL" b="1" dirty="0">
                <a:effectLst>
                  <a:outerShdw blurRad="38100" dist="38100" dir="2700000" algn="tl">
                    <a:srgbClr val="000000">
                      <a:alpha val="43137"/>
                    </a:srgbClr>
                  </a:outerShdw>
                </a:effectLst>
              </a:rPr>
              <a:t>La condición básica de nuestra oración debe ser:</a:t>
            </a:r>
          </a:p>
          <a:p>
            <a:r>
              <a:rPr lang="es-ES" altLang="es-CL" b="1" dirty="0">
                <a:effectLst>
                  <a:outerShdw blurRad="38100" dist="38100" dir="2700000" algn="tl">
                    <a:srgbClr val="000000">
                      <a:alpha val="43137"/>
                    </a:srgbClr>
                  </a:outerShdw>
                </a:effectLst>
              </a:rPr>
              <a:t>LA UNIÓN DE LA MENTE Y EL CORAZÓN, EN EL ALMA CON DIOS</a:t>
            </a:r>
          </a:p>
          <a:p>
            <a:r>
              <a:rPr lang="es-ES" altLang="es-CL" b="1" dirty="0">
                <a:effectLst>
                  <a:outerShdw blurRad="38100" dist="38100" dir="2700000" algn="tl">
                    <a:srgbClr val="000000">
                      <a:alpha val="43137"/>
                    </a:srgbClr>
                  </a:outerShdw>
                </a:effectLst>
              </a:rPr>
              <a:t>JESUS: YO SOY</a:t>
            </a:r>
          </a:p>
          <a:p>
            <a:r>
              <a:rPr lang="es-ES" altLang="es-CL" b="1" dirty="0">
                <a:effectLst>
                  <a:outerShdw blurRad="38100" dist="38100" dir="2700000" algn="tl">
                    <a:srgbClr val="000000">
                      <a:alpha val="43137"/>
                    </a:srgbClr>
                  </a:outerShdw>
                </a:effectLst>
              </a:rPr>
              <a:t>LA VERDAD</a:t>
            </a:r>
          </a:p>
          <a:p>
            <a:endParaRPr lang="es-ES" altLang="es-CL" b="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srcRect/>
          <a:stretch>
            <a:fillRect/>
          </a:stretch>
        </p:blipFill>
        <p:spPr bwMode="auto">
          <a:xfrm>
            <a:off x="3047999" y="0"/>
            <a:ext cx="9144001" cy="6858000"/>
          </a:xfrm>
          <a:prstGeom prst="rect">
            <a:avLst/>
          </a:prstGeom>
          <a:ln>
            <a:noFill/>
          </a:ln>
          <a:effectLst>
            <a:softEdge rad="112500"/>
          </a:effectLst>
        </p:spPr>
      </p:pic>
      <p:sp>
        <p:nvSpPr>
          <p:cNvPr id="2" name="1 Título"/>
          <p:cNvSpPr>
            <a:spLocks noGrp="1"/>
          </p:cNvSpPr>
          <p:nvPr>
            <p:ph type="title"/>
          </p:nvPr>
        </p:nvSpPr>
        <p:spPr>
          <a:xfrm>
            <a:off x="196770" y="407467"/>
            <a:ext cx="9954227" cy="1857375"/>
          </a:xfrm>
        </p:spPr>
        <p:txBody>
          <a:bodyPr>
            <a:normAutofit/>
          </a:bodyPr>
          <a:lstStyle/>
          <a:p>
            <a:pPr>
              <a:defRPr/>
            </a:pPr>
            <a:r>
              <a:rPr lang="es-ES" sz="5400" b="1" dirty="0">
                <a:solidFill>
                  <a:schemeClr val="tx2">
                    <a:satMod val="200000"/>
                  </a:schemeClr>
                </a:solidFill>
              </a:rPr>
              <a:t>ORAR TE HACE DESCUBRIR LA VERDAD</a:t>
            </a:r>
            <a:endParaRPr lang="es-ES" sz="5400" dirty="0">
              <a:solidFill>
                <a:schemeClr val="tx2">
                  <a:satMod val="200000"/>
                </a:schemeClr>
              </a:solidFill>
            </a:endParaRPr>
          </a:p>
        </p:txBody>
      </p:sp>
    </p:spTree>
    <p:extLst>
      <p:ext uri="{BB962C8B-B14F-4D97-AF65-F5344CB8AC3E}">
        <p14:creationId xmlns:p14="http://schemas.microsoft.com/office/powerpoint/2010/main" val="361752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E13F-31E3-EE55-41B0-F1D4C12518D6}"/>
              </a:ext>
            </a:extLst>
          </p:cNvPr>
          <p:cNvSpPr>
            <a:spLocks noGrp="1"/>
          </p:cNvSpPr>
          <p:nvPr>
            <p:ph type="title"/>
          </p:nvPr>
        </p:nvSpPr>
        <p:spPr>
          <a:xfrm>
            <a:off x="455732" y="828091"/>
            <a:ext cx="9613861" cy="1080938"/>
          </a:xfrm>
        </p:spPr>
        <p:txBody>
          <a:bodyPr>
            <a:noAutofit/>
          </a:bodyPr>
          <a:lstStyle/>
          <a:p>
            <a:r>
              <a:rPr lang="es-ES_tradnl" sz="8800" b="1" baseline="30000" dirty="0"/>
              <a:t>Oración antes del Estudio </a:t>
            </a:r>
            <a:endParaRPr lang="en-US" sz="8800" dirty="0"/>
          </a:p>
        </p:txBody>
      </p:sp>
      <p:sp>
        <p:nvSpPr>
          <p:cNvPr id="3" name="Content Placeholder 2">
            <a:extLst>
              <a:ext uri="{FF2B5EF4-FFF2-40B4-BE49-F238E27FC236}">
                <a16:creationId xmlns:a16="http://schemas.microsoft.com/office/drawing/2014/main" id="{6FEBA4BE-63A4-38D9-DE68-3A69E6A149CC}"/>
              </a:ext>
            </a:extLst>
          </p:cNvPr>
          <p:cNvSpPr>
            <a:spLocks noGrp="1"/>
          </p:cNvSpPr>
          <p:nvPr>
            <p:ph idx="1"/>
          </p:nvPr>
        </p:nvSpPr>
        <p:spPr>
          <a:xfrm>
            <a:off x="288759" y="2181725"/>
            <a:ext cx="5272504" cy="4416927"/>
          </a:xfrm>
        </p:spPr>
        <p:txBody>
          <a:bodyPr>
            <a:normAutofit/>
          </a:bodyPr>
          <a:lstStyle/>
          <a:p>
            <a:pPr algn="just"/>
            <a:r>
              <a:rPr lang="es-ES" sz="2800" b="1" baseline="30000" dirty="0">
                <a:effectLst>
                  <a:outerShdw blurRad="38100" dist="38100" dir="2700000" algn="tl">
                    <a:srgbClr val="000000">
                      <a:alpha val="43137"/>
                    </a:srgbClr>
                  </a:outerShdw>
                </a:effectLst>
              </a:rPr>
              <a:t>En el nombre del Padre, del Hijo y del Espíritu Santo.</a:t>
            </a:r>
          </a:p>
          <a:p>
            <a:pPr algn="just"/>
            <a:r>
              <a:rPr lang="es-ES" sz="2800" b="1" baseline="30000" dirty="0">
                <a:effectLst>
                  <a:outerShdw blurRad="38100" dist="38100" dir="2700000" algn="tl">
                    <a:srgbClr val="000000">
                      <a:alpha val="43137"/>
                    </a:srgbClr>
                  </a:outerShdw>
                </a:effectLst>
              </a:rPr>
              <a:t>Cristo nuestro Señor, dador de luz y sabiduría, que abriste los ojos del ciego y transformaste a los pescadores en sabios heraldos y maestros del Evangelio a través de la venida del Espíritu Santo, haz también brillar en nuestras mentes la luz de la gracia del Espíritu Santo. Concédenos el discernimiento, la comprensión y la sabiduría en el aprendizaje. Haznos capaces de completar nuestras tareas y abundar en toda obra buena, porque a ti se debe todo honor y toda gloria. Amén</a:t>
            </a:r>
            <a:r>
              <a:rPr lang="es-ES" baseline="30000" dirty="0"/>
              <a:t>.</a:t>
            </a:r>
          </a:p>
          <a:p>
            <a:endParaRPr lang="en-US" dirty="0"/>
          </a:p>
        </p:txBody>
      </p:sp>
      <p:sp>
        <p:nvSpPr>
          <p:cNvPr id="5" name="TextBox 4">
            <a:extLst>
              <a:ext uri="{FF2B5EF4-FFF2-40B4-BE49-F238E27FC236}">
                <a16:creationId xmlns:a16="http://schemas.microsoft.com/office/drawing/2014/main" id="{8D1A9408-9DB9-1A5D-5D79-2840C325177E}"/>
              </a:ext>
            </a:extLst>
          </p:cNvPr>
          <p:cNvSpPr txBox="1"/>
          <p:nvPr/>
        </p:nvSpPr>
        <p:spPr>
          <a:xfrm>
            <a:off x="6186905" y="2080983"/>
            <a:ext cx="5604042" cy="4247317"/>
          </a:xfrm>
          <a:prstGeom prst="rect">
            <a:avLst/>
          </a:prstGeom>
          <a:noFill/>
        </p:spPr>
        <p:txBody>
          <a:bodyPr wrap="square">
            <a:spAutoFit/>
          </a:bodyPr>
          <a:lstStyle/>
          <a:p>
            <a:pPr algn="just"/>
            <a:r>
              <a:rPr lang="es-ES" b="1" dirty="0">
                <a:effectLst>
                  <a:outerShdw blurRad="38100" dist="38100" dir="2700000" algn="tl">
                    <a:srgbClr val="000000">
                      <a:alpha val="43137"/>
                    </a:srgbClr>
                  </a:outerShdw>
                </a:effectLst>
              </a:rPr>
              <a:t>Bendito Señor, envía ahora la gracia de tu Espíritu Santo sobre nosotros para fortalecernos y poder aprender bien el tema que vamos a estudiar y así convertirnos en mejores personas para Tu gloria, la alegría de nuestras familias y el beneficio de Tu iglesia y nuestra nación. Amén</a:t>
            </a:r>
          </a:p>
          <a:p>
            <a:pPr algn="just"/>
            <a:endParaRPr lang="es-ES" b="1" dirty="0">
              <a:effectLst>
                <a:outerShdw blurRad="38100" dist="38100" dir="2700000" algn="tl">
                  <a:srgbClr val="000000">
                    <a:alpha val="43137"/>
                  </a:srgbClr>
                </a:outerShdw>
              </a:effectLst>
            </a:endParaRPr>
          </a:p>
          <a:p>
            <a:pPr algn="just"/>
            <a:r>
              <a:rPr lang="es-ES" b="1" dirty="0">
                <a:effectLst>
                  <a:outerShdw blurRad="38100" dist="38100" dir="2700000" algn="tl">
                    <a:srgbClr val="000000">
                      <a:alpha val="43137"/>
                    </a:srgbClr>
                  </a:outerShdw>
                </a:effectLst>
              </a:rPr>
              <a:t>Cristo, la luz verdadera, que iluminas y santificas a todo hombre que viene al mundo, haz que la luz de tu rostro brille sobre nosotros para que podamos ver Tu luz inaccesible, guía nuestros pasos en el camino de tus mandamientos, por la intercesión de Tu Santísima Madre, de san Ignacio de Antioquía, patrón de nuestro Instituto y de todos los santos. Amén.</a:t>
            </a:r>
          </a:p>
        </p:txBody>
      </p:sp>
      <p:pic>
        <p:nvPicPr>
          <p:cNvPr id="6" name="Picture 5">
            <a:extLst>
              <a:ext uri="{FF2B5EF4-FFF2-40B4-BE49-F238E27FC236}">
                <a16:creationId xmlns:a16="http://schemas.microsoft.com/office/drawing/2014/main" id="{071E63FB-2FF0-1CF7-A7FD-9A736101FD87}"/>
              </a:ext>
            </a:extLst>
          </p:cNvPr>
          <p:cNvPicPr>
            <a:picLocks noChangeAspect="1"/>
          </p:cNvPicPr>
          <p:nvPr/>
        </p:nvPicPr>
        <p:blipFill>
          <a:blip r:embed="rId2"/>
          <a:stretch>
            <a:fillRect/>
          </a:stretch>
        </p:blipFill>
        <p:spPr>
          <a:xfrm>
            <a:off x="9753600" y="253976"/>
            <a:ext cx="2037347" cy="2647613"/>
          </a:xfrm>
          <a:prstGeom prst="rect">
            <a:avLst/>
          </a:prstGeom>
        </p:spPr>
      </p:pic>
    </p:spTree>
    <p:extLst>
      <p:ext uri="{BB962C8B-B14F-4D97-AF65-F5344CB8AC3E}">
        <p14:creationId xmlns:p14="http://schemas.microsoft.com/office/powerpoint/2010/main" val="4159092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ORAR TE ILUMINA</a:t>
            </a:r>
          </a:p>
        </p:txBody>
      </p:sp>
      <p:sp>
        <p:nvSpPr>
          <p:cNvPr id="3" name="Marcador de contenido 2"/>
          <p:cNvSpPr>
            <a:spLocks noGrp="1"/>
          </p:cNvSpPr>
          <p:nvPr>
            <p:ph idx="1"/>
          </p:nvPr>
        </p:nvSpPr>
        <p:spPr>
          <a:xfrm>
            <a:off x="680321" y="2336873"/>
            <a:ext cx="3942479" cy="3996194"/>
          </a:xfrm>
        </p:spPr>
        <p:txBody>
          <a:bodyPr/>
          <a:lstStyle/>
          <a:p>
            <a:r>
              <a:rPr lang="es-CL" b="1" dirty="0"/>
              <a:t>JUAN 8:12</a:t>
            </a:r>
          </a:p>
          <a:p>
            <a:r>
              <a:rPr lang="es-CL" dirty="0"/>
              <a:t>Y Jesús les habló otra vez, diciendo: Yo soy la luz del mundo; el que me sigue no andará en tinieblas, sino que tendrá la luz de la vida.</a:t>
            </a:r>
          </a:p>
        </p:txBody>
      </p:sp>
      <p:pic>
        <p:nvPicPr>
          <p:cNvPr id="62466" name="Picture 2" descr="Resultado de imagen para JESUS ICON E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601" y="0"/>
            <a:ext cx="7264400" cy="686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8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993466" y="2319867"/>
            <a:ext cx="4927601" cy="4036484"/>
          </a:xfrm>
        </p:spPr>
        <p:txBody>
          <a:bodyPr>
            <a:normAutofit fontScale="92500" lnSpcReduction="20000"/>
          </a:bodyPr>
          <a:lstStyle/>
          <a:p>
            <a:pPr marL="411480">
              <a:buFont typeface="Wingdings"/>
              <a:buChar char=""/>
              <a:defRPr/>
            </a:pPr>
            <a:r>
              <a:rPr lang="es-ES" b="1" dirty="0">
                <a:effectLst>
                  <a:outerShdw blurRad="38100" dist="38100" dir="2700000" algn="tl">
                    <a:srgbClr val="000000">
                      <a:alpha val="43137"/>
                    </a:srgbClr>
                  </a:outerShdw>
                </a:effectLst>
              </a:rPr>
              <a:t>Nuestra oración puede ser de absoluto silencio, ¡sin palabra alguna!</a:t>
            </a:r>
          </a:p>
          <a:p>
            <a:pPr marL="411480">
              <a:buNone/>
              <a:defRPr/>
            </a:pPr>
            <a:r>
              <a:rPr lang="es-ES" b="1" dirty="0">
                <a:effectLst>
                  <a:outerShdw blurRad="38100" dist="38100" dir="2700000" algn="tl">
                    <a:srgbClr val="000000">
                      <a:alpha val="43137"/>
                    </a:srgbClr>
                  </a:outerShdw>
                </a:effectLst>
              </a:rPr>
              <a:t> </a:t>
            </a:r>
          </a:p>
          <a:p>
            <a:pPr marL="411480">
              <a:buFont typeface="Wingdings"/>
              <a:buChar char=""/>
              <a:defRPr/>
            </a:pPr>
            <a:r>
              <a:rPr lang="es-ES" b="1" dirty="0">
                <a:effectLst>
                  <a:outerShdw blurRad="38100" dist="38100" dir="2700000" algn="tl">
                    <a:srgbClr val="000000">
                      <a:alpha val="43137"/>
                    </a:srgbClr>
                  </a:outerShdw>
                </a:effectLst>
              </a:rPr>
              <a:t>El Salmista nos dice lo siguiente:</a:t>
            </a:r>
          </a:p>
          <a:p>
            <a:pPr marL="411480">
              <a:buNone/>
              <a:defRPr/>
            </a:pPr>
            <a:r>
              <a:rPr lang="es-ES" b="1" dirty="0">
                <a:effectLst>
                  <a:outerShdw blurRad="38100" dist="38100" dir="2700000" algn="tl">
                    <a:srgbClr val="000000">
                      <a:alpha val="43137"/>
                    </a:srgbClr>
                  </a:outerShdw>
                </a:effectLst>
              </a:rPr>
              <a:t> </a:t>
            </a:r>
          </a:p>
          <a:p>
            <a:pPr marL="411480">
              <a:buFont typeface="Wingdings"/>
              <a:buChar char=""/>
              <a:defRPr/>
            </a:pPr>
            <a:r>
              <a:rPr lang="es-ES" b="1" dirty="0">
                <a:effectLst>
                  <a:outerShdw blurRad="38100" dist="38100" dir="2700000" algn="tl">
                    <a:srgbClr val="000000">
                      <a:alpha val="43137"/>
                    </a:srgbClr>
                  </a:outerShdw>
                </a:effectLst>
              </a:rPr>
              <a:t>“meditad en vuestro corazón sobre vuestro lecho, y callad.” (Salmo 4,4)</a:t>
            </a:r>
          </a:p>
          <a:p>
            <a:pPr marL="411480">
              <a:buNone/>
              <a:defRPr/>
            </a:pPr>
            <a:r>
              <a:rPr lang="es-ES" b="1" dirty="0">
                <a:effectLst>
                  <a:outerShdw blurRad="38100" dist="38100" dir="2700000" algn="tl">
                    <a:srgbClr val="000000">
                      <a:alpha val="43137"/>
                    </a:srgbClr>
                  </a:outerShdw>
                </a:effectLst>
              </a:rPr>
              <a:t>  </a:t>
            </a:r>
          </a:p>
          <a:p>
            <a:pPr marL="411480">
              <a:buFont typeface="Wingdings"/>
              <a:buChar char=""/>
              <a:defRPr/>
            </a:pPr>
            <a:r>
              <a:rPr lang="es-ES" b="1" dirty="0">
                <a:effectLst>
                  <a:outerShdw blurRad="38100" dist="38100" dir="2700000" algn="tl">
                    <a:srgbClr val="000000">
                      <a:alpha val="43137"/>
                    </a:srgbClr>
                  </a:outerShdw>
                </a:effectLst>
              </a:rPr>
              <a:t>“Estad quietos, y sabed que yo soy Dios;” (Salmo 46,10)</a:t>
            </a:r>
          </a:p>
          <a:p>
            <a:pPr marL="411480">
              <a:buFont typeface="Wingdings"/>
              <a:buChar char=""/>
              <a:defRPr/>
            </a:pPr>
            <a:endParaRPr lang="es-ES" b="1" dirty="0">
              <a:effectLst>
                <a:outerShdw blurRad="38100" dist="38100" dir="2700000" algn="tl">
                  <a:srgbClr val="000000">
                    <a:alpha val="43137"/>
                  </a:srgbClr>
                </a:outerShdw>
              </a:effectLst>
            </a:endParaRPr>
          </a:p>
          <a:p>
            <a:pPr marL="411480">
              <a:buFont typeface="Wingdings"/>
              <a:buChar char=""/>
              <a:defRPr/>
            </a:pPr>
            <a:endParaRPr lang="es-ES" b="1" dirty="0">
              <a:effectLst>
                <a:outerShdw blurRad="38100" dist="38100" dir="2700000" algn="tl">
                  <a:srgbClr val="000000">
                    <a:alpha val="43137"/>
                  </a:srgbClr>
                </a:outerShdw>
              </a:effectLst>
            </a:endParaRPr>
          </a:p>
        </p:txBody>
      </p:sp>
      <p:pic>
        <p:nvPicPr>
          <p:cNvPr id="11267" name="Picture 2" descr="http://www.sspp-tucson.org/dav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567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S" dirty="0">
                <a:solidFill>
                  <a:schemeClr val="tx2">
                    <a:satMod val="200000"/>
                  </a:schemeClr>
                </a:solidFill>
              </a:rPr>
              <a:t>Primera carta de Timoteo:</a:t>
            </a:r>
            <a:br>
              <a:rPr lang="es-ES" dirty="0">
                <a:solidFill>
                  <a:schemeClr val="tx2">
                    <a:satMod val="200000"/>
                  </a:schemeClr>
                </a:solidFill>
              </a:rPr>
            </a:br>
            <a:endParaRPr lang="es-ES" dirty="0">
              <a:solidFill>
                <a:schemeClr val="tx2">
                  <a:satMod val="200000"/>
                </a:schemeClr>
              </a:solidFill>
            </a:endParaRPr>
          </a:p>
        </p:txBody>
      </p:sp>
      <p:sp>
        <p:nvSpPr>
          <p:cNvPr id="3" name="2 Marcador de contenido"/>
          <p:cNvSpPr>
            <a:spLocks noGrp="1"/>
          </p:cNvSpPr>
          <p:nvPr>
            <p:ph idx="1"/>
          </p:nvPr>
        </p:nvSpPr>
        <p:spPr>
          <a:xfrm>
            <a:off x="486137" y="2280213"/>
            <a:ext cx="6252801" cy="4076138"/>
          </a:xfrm>
        </p:spPr>
        <p:txBody>
          <a:bodyPr>
            <a:normAutofit lnSpcReduction="10000"/>
          </a:bodyPr>
          <a:lstStyle/>
          <a:p>
            <a:pPr marL="411480">
              <a:buFont typeface="Wingdings"/>
              <a:buChar char=""/>
              <a:defRPr/>
            </a:pPr>
            <a:r>
              <a:rPr lang="es-ES" b="1" dirty="0">
                <a:solidFill>
                  <a:srgbClr val="FF0000"/>
                </a:solidFill>
                <a:effectLst>
                  <a:outerShdw blurRad="38100" dist="38100" dir="2700000" algn="tl">
                    <a:srgbClr val="000000">
                      <a:alpha val="43137"/>
                    </a:srgbClr>
                  </a:outerShdw>
                </a:effectLst>
                <a:highlight>
                  <a:srgbClr val="FFFF00"/>
                </a:highlight>
              </a:rPr>
              <a:t> “Exhorto, pues, ante todo que se hagan rogativas, oraciones, peticiones y acciones de gracias por todos los hombres;  </a:t>
            </a:r>
            <a:r>
              <a:rPr lang="es-ES" b="1" dirty="0">
                <a:effectLst>
                  <a:outerShdw blurRad="38100" dist="38100" dir="2700000" algn="tl">
                    <a:srgbClr val="000000">
                      <a:alpha val="43137"/>
                    </a:srgbClr>
                  </a:outerShdw>
                </a:effectLst>
              </a:rPr>
              <a:t>por los reyes y por todos los que están en autoridad, para que podamos vivir una vida tranquila y sosegada con toda piedad y dignidad. Porque esto es bueno y agradable delante de Dios nuestro Salvador, el cual quiere que todos los hombres sean salvos y vengan al pleno conocimiento de la verdad.” </a:t>
            </a:r>
          </a:p>
          <a:p>
            <a:pPr marL="411480">
              <a:buFont typeface="Wingdings"/>
              <a:buChar char=""/>
              <a:defRPr/>
            </a:pPr>
            <a:r>
              <a:rPr lang="es-ES" b="1" dirty="0">
                <a:effectLst>
                  <a:outerShdw blurRad="38100" dist="38100" dir="2700000" algn="tl">
                    <a:srgbClr val="000000">
                      <a:alpha val="43137"/>
                    </a:srgbClr>
                  </a:outerShdw>
                </a:effectLst>
              </a:rPr>
              <a:t>(I Timoteo 1 al 4)</a:t>
            </a:r>
          </a:p>
          <a:p>
            <a:pPr marL="411480">
              <a:buFont typeface="Wingdings"/>
              <a:buChar char=""/>
              <a:defRPr/>
            </a:pPr>
            <a:endParaRPr lang="es-ES" b="1" dirty="0">
              <a:effectLst>
                <a:outerShdw blurRad="38100" dist="38100" dir="2700000" algn="tl">
                  <a:srgbClr val="000000">
                    <a:alpha val="43137"/>
                  </a:srgbClr>
                </a:outerShdw>
              </a:effectLst>
            </a:endParaRPr>
          </a:p>
          <a:p>
            <a:pPr marL="411480">
              <a:buFont typeface="Wingdings"/>
              <a:buChar char=""/>
              <a:defRPr/>
            </a:pPr>
            <a:endParaRPr lang="es-ES" b="1" dirty="0">
              <a:effectLst>
                <a:outerShdw blurRad="38100" dist="38100" dir="2700000" algn="tl">
                  <a:srgbClr val="000000">
                    <a:alpha val="43137"/>
                  </a:srgbClr>
                </a:outerShdw>
              </a:effectLst>
            </a:endParaRPr>
          </a:p>
        </p:txBody>
      </p:sp>
      <p:pic>
        <p:nvPicPr>
          <p:cNvPr id="14340" name="Picture 2" descr="http://www.spbda.ru/english/photo/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0"/>
            <a:ext cx="5232400" cy="686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304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838218" y="2118166"/>
            <a:ext cx="6840638" cy="4238183"/>
          </a:xfrm>
        </p:spPr>
        <p:txBody>
          <a:bodyPr>
            <a:normAutofit fontScale="92500"/>
          </a:bodyPr>
          <a:lstStyle/>
          <a:p>
            <a:pPr marL="411480">
              <a:buFont typeface="Wingdings"/>
              <a:buChar char=""/>
              <a:defRPr/>
            </a:pPr>
            <a:r>
              <a:rPr lang="es-ES" b="1" dirty="0">
                <a:effectLst>
                  <a:outerShdw blurRad="38100" dist="38100" dir="2700000" algn="tl">
                    <a:srgbClr val="000000">
                      <a:alpha val="43137"/>
                    </a:srgbClr>
                  </a:outerShdw>
                </a:effectLst>
              </a:rPr>
              <a:t>Como cristianos ortodoxos, tenemos el deber y el derecho </a:t>
            </a:r>
            <a:r>
              <a:rPr lang="es-ES" b="1" dirty="0">
                <a:solidFill>
                  <a:srgbClr val="FF0000"/>
                </a:solidFill>
                <a:effectLst>
                  <a:outerShdw blurRad="38100" dist="38100" dir="2700000" algn="tl">
                    <a:srgbClr val="000000">
                      <a:alpha val="43137"/>
                    </a:srgbClr>
                  </a:outerShdw>
                </a:effectLst>
                <a:highlight>
                  <a:srgbClr val="FFFF00"/>
                </a:highlight>
              </a:rPr>
              <a:t>de rezar unos por otros</a:t>
            </a:r>
            <a:r>
              <a:rPr lang="es-ES" b="1" dirty="0">
                <a:effectLst>
                  <a:outerShdw blurRad="38100" dist="38100" dir="2700000" algn="tl">
                    <a:srgbClr val="000000">
                      <a:alpha val="43137"/>
                    </a:srgbClr>
                  </a:outerShdw>
                </a:effectLst>
              </a:rPr>
              <a:t>, pidiendo toda bendición, para el cuerpo y para el alma, “todo don bueno y toda dádiva de lo Alto”.</a:t>
            </a:r>
          </a:p>
          <a:p>
            <a:pPr marL="411480">
              <a:buFont typeface="Wingdings"/>
              <a:buChar char=""/>
              <a:defRPr/>
            </a:pPr>
            <a:r>
              <a:rPr lang="es-ES" b="1" dirty="0">
                <a:effectLst>
                  <a:outerShdw blurRad="38100" dist="38100" dir="2700000" algn="tl">
                    <a:srgbClr val="000000">
                      <a:alpha val="43137"/>
                    </a:srgbClr>
                  </a:outerShdw>
                </a:effectLst>
              </a:rPr>
              <a:t>Podemos pedir por la inspiración e instrucción, de nosotros mismos y de los demás.</a:t>
            </a:r>
          </a:p>
          <a:p>
            <a:pPr marL="411480">
              <a:buFont typeface="Wingdings"/>
              <a:buChar char=""/>
              <a:defRPr/>
            </a:pPr>
            <a:r>
              <a:rPr lang="es-ES" b="1" dirty="0">
                <a:effectLst>
                  <a:outerShdw blurRad="38100" dist="38100" dir="2700000" algn="tl">
                    <a:srgbClr val="000000">
                      <a:alpha val="43137"/>
                    </a:srgbClr>
                  </a:outerShdw>
                </a:effectLst>
              </a:rPr>
              <a:t>Podemos pedir por salvación y salud, para nosotros mismos y para los demás.</a:t>
            </a:r>
          </a:p>
          <a:p>
            <a:pPr marL="411480">
              <a:buFont typeface="Wingdings"/>
              <a:buChar char=""/>
              <a:defRPr/>
            </a:pPr>
            <a:r>
              <a:rPr lang="es-ES" b="1" dirty="0">
                <a:effectLst>
                  <a:outerShdw blurRad="38100" dist="38100" dir="2700000" algn="tl">
                    <a:srgbClr val="000000">
                      <a:alpha val="43137"/>
                    </a:srgbClr>
                  </a:outerShdw>
                </a:effectLst>
              </a:rPr>
              <a:t>Lo que pedimos para nosotros mismos, podemos y en verdad, debemos, pedir por lo demás.</a:t>
            </a:r>
          </a:p>
          <a:p>
            <a:pPr marL="411480">
              <a:buFont typeface="Wingdings"/>
              <a:buChar char=""/>
              <a:defRPr/>
            </a:pPr>
            <a:endParaRPr lang="es-ES" b="1" dirty="0">
              <a:effectLst>
                <a:outerShdw blurRad="38100" dist="38100" dir="2700000" algn="tl">
                  <a:srgbClr val="000000">
                    <a:alpha val="43137"/>
                  </a:srgbClr>
                </a:outerShdw>
              </a:effectLst>
            </a:endParaRPr>
          </a:p>
          <a:p>
            <a:pPr marL="411480">
              <a:buFont typeface="Wingdings"/>
              <a:buChar char=""/>
              <a:defRPr/>
            </a:pPr>
            <a:endParaRPr lang="es-ES" b="1" dirty="0">
              <a:effectLst>
                <a:outerShdw blurRad="38100" dist="38100" dir="2700000" algn="tl">
                  <a:srgbClr val="000000">
                    <a:alpha val="43137"/>
                  </a:srgbClr>
                </a:outerShdw>
              </a:effectLst>
            </a:endParaRPr>
          </a:p>
        </p:txBody>
      </p:sp>
      <p:pic>
        <p:nvPicPr>
          <p:cNvPr id="15363" name="Picture 2" descr="http://www.vivircondiabetes.com/diabetes/images/people/sick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88933"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30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Marcador de contenido"/>
          <p:cNvSpPr>
            <a:spLocks noGrp="1"/>
          </p:cNvSpPr>
          <p:nvPr>
            <p:ph idx="1"/>
          </p:nvPr>
        </p:nvSpPr>
        <p:spPr>
          <a:xfrm>
            <a:off x="266007" y="2335876"/>
            <a:ext cx="7464829" cy="3707958"/>
          </a:xfrm>
        </p:spPr>
        <p:txBody>
          <a:bodyPr/>
          <a:lstStyle/>
          <a:p>
            <a:r>
              <a:rPr lang="es-ES" altLang="es-CL" b="1" dirty="0">
                <a:effectLst>
                  <a:outerShdw blurRad="38100" dist="38100" dir="2700000" algn="tl">
                    <a:srgbClr val="000000">
                      <a:alpha val="43137"/>
                    </a:srgbClr>
                  </a:outerShdw>
                </a:effectLst>
              </a:rPr>
              <a:t>“Es justo orar no solamente por la purificación de uno mismo, sino por la de cada ser humano.”</a:t>
            </a:r>
          </a:p>
          <a:p>
            <a:r>
              <a:rPr lang="es-ES" altLang="es-CL" b="1" dirty="0">
                <a:effectLst>
                  <a:outerShdw blurRad="38100" dist="38100" dir="2700000" algn="tl">
                    <a:srgbClr val="000000">
                      <a:alpha val="43137"/>
                    </a:srgbClr>
                  </a:outerShdw>
                </a:effectLst>
              </a:rPr>
              <a:t>Dios es eternamente omnisciente. Es decir, desde antes de la creación, todo lo sabe. </a:t>
            </a:r>
            <a:r>
              <a:rPr lang="es-ES" altLang="es-CL" b="1" i="1" dirty="0">
                <a:effectLst>
                  <a:outerShdw blurRad="38100" dist="38100" dir="2700000" algn="tl">
                    <a:srgbClr val="000000">
                      <a:alpha val="43137"/>
                    </a:srgbClr>
                  </a:outerShdw>
                </a:effectLst>
              </a:rPr>
              <a:t>(No predestinados) </a:t>
            </a:r>
          </a:p>
        </p:txBody>
      </p:sp>
      <p:pic>
        <p:nvPicPr>
          <p:cNvPr id="2050" name="Picture 2" descr="Saint Nilus the Ascetic as a Model for our Lives | MYSTAG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836" y="0"/>
            <a:ext cx="4461164" cy="68567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2685" y="1103663"/>
            <a:ext cx="6147004" cy="369332"/>
          </a:xfrm>
          <a:prstGeom prst="rect">
            <a:avLst/>
          </a:prstGeom>
        </p:spPr>
        <p:txBody>
          <a:bodyPr wrap="none">
            <a:spAutoFit/>
          </a:bodyPr>
          <a:lstStyle/>
          <a:p>
            <a:r>
              <a:rPr lang="es-ES" altLang="es-CL" b="1" dirty="0">
                <a:effectLst>
                  <a:outerShdw blurRad="38100" dist="38100" dir="2700000" algn="tl">
                    <a:srgbClr val="000000">
                      <a:alpha val="43137"/>
                    </a:srgbClr>
                  </a:outerShdw>
                </a:effectLst>
              </a:rPr>
              <a:t>En las palabras de San Nilo de Sinaí (monje del siglo V):</a:t>
            </a:r>
          </a:p>
        </p:txBody>
      </p:sp>
    </p:spTree>
    <p:extLst>
      <p:ext uri="{BB962C8B-B14F-4D97-AF65-F5344CB8AC3E}">
        <p14:creationId xmlns:p14="http://schemas.microsoft.com/office/powerpoint/2010/main" val="3551285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56890" y="906517"/>
            <a:ext cx="4550646" cy="5449835"/>
          </a:xfrm>
        </p:spPr>
        <p:txBody>
          <a:bodyPr>
            <a:normAutofit/>
          </a:bodyPr>
          <a:lstStyle/>
          <a:p>
            <a:pPr marL="411480">
              <a:buFont typeface="Wingdings"/>
              <a:buChar char=""/>
              <a:defRPr/>
            </a:pPr>
            <a:r>
              <a:rPr lang="es-ES" b="1" dirty="0">
                <a:effectLst>
                  <a:outerShdw blurRad="38100" dist="38100" dir="2700000" algn="tl">
                    <a:srgbClr val="000000">
                      <a:alpha val="43137"/>
                    </a:srgbClr>
                  </a:outerShdw>
                </a:effectLst>
              </a:rPr>
              <a:t>Él las escucha inclusive antes de que las pronunciamos. </a:t>
            </a:r>
          </a:p>
          <a:p>
            <a:pPr marL="411480">
              <a:buFont typeface="Wingdings"/>
              <a:buChar char=""/>
              <a:defRPr/>
            </a:pPr>
            <a:r>
              <a:rPr lang="es-ES" b="1" dirty="0">
                <a:solidFill>
                  <a:srgbClr val="FF0000"/>
                </a:solidFill>
                <a:effectLst>
                  <a:outerShdw blurRad="38100" dist="38100" dir="2700000" algn="tl">
                    <a:srgbClr val="000000">
                      <a:alpha val="43137"/>
                    </a:srgbClr>
                  </a:outerShdw>
                </a:effectLst>
                <a:highlight>
                  <a:srgbClr val="FFFF00"/>
                </a:highlight>
              </a:rPr>
              <a:t>Dios escucha nuestras oraciones, y las toma en cuenta.</a:t>
            </a:r>
          </a:p>
          <a:p>
            <a:pPr marL="411480">
              <a:buFont typeface="Wingdings"/>
              <a:buChar char=""/>
              <a:defRPr/>
            </a:pPr>
            <a:r>
              <a:rPr lang="es-ES" b="1" dirty="0">
                <a:effectLst>
                  <a:outerShdw blurRad="38100" dist="38100" dir="2700000" algn="tl">
                    <a:srgbClr val="000000">
                      <a:alpha val="43137"/>
                    </a:srgbClr>
                  </a:outerShdw>
                </a:effectLst>
              </a:rPr>
              <a:t>A la luz de todo cuanto hacemos y deseamos, Él sabe que: “para los que aman a Dios, todas las cosas cooperan para bien,” Romanos 8,28</a:t>
            </a:r>
          </a:p>
          <a:p>
            <a:pPr marL="411480">
              <a:buFont typeface="Wingdings"/>
              <a:buChar char=""/>
              <a:defRPr/>
            </a:pPr>
            <a:endParaRPr lang="es-ES" b="1" dirty="0">
              <a:effectLst>
                <a:outerShdw blurRad="38100" dist="38100" dir="2700000" algn="tl">
                  <a:srgbClr val="000000">
                    <a:alpha val="43137"/>
                  </a:srgbClr>
                </a:outerShdw>
              </a:effectLst>
            </a:endParaRPr>
          </a:p>
        </p:txBody>
      </p:sp>
      <p:pic>
        <p:nvPicPr>
          <p:cNvPr id="6" name="5 Imagen" descr="297521908_fb457eb099_o.jpg"/>
          <p:cNvPicPr>
            <a:picLocks noChangeAspect="1"/>
          </p:cNvPicPr>
          <p:nvPr/>
        </p:nvPicPr>
        <p:blipFill>
          <a:blip r:embed="rId2"/>
          <a:stretch>
            <a:fillRect/>
          </a:stretch>
        </p:blipFill>
        <p:spPr>
          <a:xfrm>
            <a:off x="-5142" y="0"/>
            <a:ext cx="5948742" cy="6855217"/>
          </a:xfrm>
          <a:prstGeom prst="rect">
            <a:avLst/>
          </a:prstGeom>
          <a:ln>
            <a:noFill/>
          </a:ln>
          <a:effectLst>
            <a:softEdge rad="112500"/>
          </a:effectLst>
        </p:spPr>
      </p:pic>
    </p:spTree>
    <p:extLst>
      <p:ext uri="{BB962C8B-B14F-4D97-AF65-F5344CB8AC3E}">
        <p14:creationId xmlns:p14="http://schemas.microsoft.com/office/powerpoint/2010/main" val="97802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1" y="857400"/>
            <a:ext cx="9613861" cy="1080938"/>
          </a:xfrm>
        </p:spPr>
        <p:txBody>
          <a:bodyPr/>
          <a:lstStyle/>
          <a:p>
            <a:r>
              <a:rPr lang="es-CL" b="1" dirty="0"/>
              <a:t>Clases de Oración</a:t>
            </a:r>
            <a:br>
              <a:rPr lang="es-CL" dirty="0"/>
            </a:br>
            <a:endParaRPr lang="es-CL" dirty="0"/>
          </a:p>
        </p:txBody>
      </p:sp>
      <p:sp>
        <p:nvSpPr>
          <p:cNvPr id="3" name="Marcador de contenido 2"/>
          <p:cNvSpPr>
            <a:spLocks noGrp="1"/>
          </p:cNvSpPr>
          <p:nvPr>
            <p:ph idx="1"/>
          </p:nvPr>
        </p:nvSpPr>
        <p:spPr>
          <a:xfrm>
            <a:off x="680321" y="2336873"/>
            <a:ext cx="5350089" cy="3599316"/>
          </a:xfrm>
        </p:spPr>
        <p:txBody>
          <a:bodyPr>
            <a:normAutofit/>
          </a:bodyPr>
          <a:lstStyle/>
          <a:p>
            <a:r>
              <a:rPr lang="es-CL" b="1" dirty="0">
                <a:effectLst>
                  <a:outerShdw blurRad="38100" dist="38100" dir="2700000" algn="tl">
                    <a:srgbClr val="000000">
                      <a:alpha val="43137"/>
                    </a:srgbClr>
                  </a:outerShdw>
                </a:effectLst>
              </a:rPr>
              <a:t>En la oración el cristiano vierte ante Dios toda su alma: Glorifica a Dios y agradece todos los beneficios recibidos y pide por sus necesidades. </a:t>
            </a:r>
          </a:p>
          <a:p>
            <a:r>
              <a:rPr lang="es-CL" b="1" dirty="0">
                <a:effectLst>
                  <a:outerShdw blurRad="38100" dist="38100" dir="2700000" algn="tl">
                    <a:srgbClr val="000000">
                      <a:alpha val="43137"/>
                    </a:srgbClr>
                  </a:outerShdw>
                </a:effectLst>
              </a:rPr>
              <a:t>De allí derivan las tres principales clases de oración: de glorificación, de acción de gracias y de súplica.</a:t>
            </a:r>
          </a:p>
        </p:txBody>
      </p:sp>
      <p:graphicFrame>
        <p:nvGraphicFramePr>
          <p:cNvPr id="5" name="Diagrama 4"/>
          <p:cNvGraphicFramePr/>
          <p:nvPr/>
        </p:nvGraphicFramePr>
        <p:xfrm>
          <a:off x="6580433" y="2116954"/>
          <a:ext cx="5179445" cy="4249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864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esultado de imagen para theofanis ho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976" y="0"/>
            <a:ext cx="8224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09388" y="753228"/>
            <a:ext cx="9613861" cy="1080938"/>
          </a:xfrm>
        </p:spPr>
        <p:txBody>
          <a:bodyPr/>
          <a:lstStyle/>
          <a:p>
            <a:r>
              <a:rPr lang="es-CL" b="1" dirty="0"/>
              <a:t>GLORIFICACIÓN</a:t>
            </a:r>
            <a:endParaRPr lang="es-CL" dirty="0"/>
          </a:p>
        </p:txBody>
      </p:sp>
      <p:sp>
        <p:nvSpPr>
          <p:cNvPr id="3" name="Marcador de contenido 2"/>
          <p:cNvSpPr>
            <a:spLocks noGrp="1"/>
          </p:cNvSpPr>
          <p:nvPr>
            <p:ph idx="1"/>
          </p:nvPr>
        </p:nvSpPr>
        <p:spPr>
          <a:xfrm>
            <a:off x="0" y="1834166"/>
            <a:ext cx="5367867" cy="5023834"/>
          </a:xfrm>
          <a:solidFill>
            <a:schemeClr val="dk1">
              <a:alpha val="57000"/>
            </a:schemeClr>
          </a:solidFill>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t>Glorificación</a:t>
            </a:r>
            <a:r>
              <a:rPr lang="es-CL" dirty="0"/>
              <a:t> es la forma más perfecta y desinteresada de oración. </a:t>
            </a:r>
          </a:p>
          <a:p>
            <a:r>
              <a:rPr lang="es-CL" dirty="0"/>
              <a:t>Cuanto más limpio e irreprochable es un ser, tanto más claramente se refleja en él la suprema perfección de Dios y, al reflejarse, involuntariamente, suscita palabras de glorificación y alabanza.</a:t>
            </a:r>
          </a:p>
          <a:p>
            <a:r>
              <a:rPr lang="es-CL" dirty="0"/>
              <a:t>El Obispo </a:t>
            </a:r>
            <a:r>
              <a:rPr lang="es-CL" dirty="0" err="1"/>
              <a:t>Teófano</a:t>
            </a:r>
            <a:r>
              <a:rPr lang="es-CL" dirty="0"/>
              <a:t>, el Recluso dice: No es una fría contemplación de la naturaleza Divina, sino un vivo sentir de la misma, con gozo y admiración.</a:t>
            </a:r>
          </a:p>
          <a:p>
            <a:endParaRPr lang="es-CL" dirty="0"/>
          </a:p>
        </p:txBody>
      </p:sp>
    </p:spTree>
    <p:extLst>
      <p:ext uri="{BB962C8B-B14F-4D97-AF65-F5344CB8AC3E}">
        <p14:creationId xmlns:p14="http://schemas.microsoft.com/office/powerpoint/2010/main" val="734815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ACCIÓN de GRACIAS</a:t>
            </a:r>
          </a:p>
        </p:txBody>
      </p:sp>
      <p:sp>
        <p:nvSpPr>
          <p:cNvPr id="3" name="Marcador de contenido 2"/>
          <p:cNvSpPr>
            <a:spLocks noGrp="1"/>
          </p:cNvSpPr>
          <p:nvPr>
            <p:ph idx="1"/>
          </p:nvPr>
        </p:nvSpPr>
        <p:spPr>
          <a:xfrm>
            <a:off x="333081" y="2348447"/>
            <a:ext cx="5407963" cy="3599316"/>
          </a:xfrm>
        </p:spPr>
        <p:txBody>
          <a:bodyPr>
            <a:normAutofit/>
          </a:bodyPr>
          <a:lstStyle/>
          <a:p>
            <a:r>
              <a:rPr lang="es-CL" b="1" dirty="0">
                <a:effectLst>
                  <a:outerShdw blurRad="38100" dist="38100" dir="2700000" algn="tl">
                    <a:srgbClr val="000000">
                      <a:alpha val="43137"/>
                    </a:srgbClr>
                  </a:outerShdw>
                </a:effectLst>
              </a:rPr>
              <a:t>Acción de gracias es expresada por el hombre por los beneficios recibidos de Dios. </a:t>
            </a:r>
          </a:p>
          <a:p>
            <a:r>
              <a:rPr lang="es-CL" b="1" dirty="0">
                <a:effectLst>
                  <a:outerShdw blurRad="38100" dist="38100" dir="2700000" algn="tl">
                    <a:srgbClr val="000000">
                      <a:alpha val="43137"/>
                    </a:srgbClr>
                  </a:outerShdw>
                </a:effectLst>
              </a:rPr>
              <a:t>Ella nace espontáneamente en el alma agradecida y sensible. </a:t>
            </a:r>
          </a:p>
          <a:p>
            <a:r>
              <a:rPr lang="es-CL" b="1" dirty="0">
                <a:effectLst>
                  <a:outerShdw blurRad="38100" dist="38100" dir="2700000" algn="tl">
                    <a:srgbClr val="000000">
                      <a:alpha val="43137"/>
                    </a:srgbClr>
                  </a:outerShdw>
                </a:effectLst>
              </a:rPr>
              <a:t>De los diez leprosos sanados por el Salvador, sólo uno, un samaritano, regresó para dar gracias al Señor.</a:t>
            </a:r>
          </a:p>
        </p:txBody>
      </p:sp>
      <p:pic>
        <p:nvPicPr>
          <p:cNvPr id="64514" name="Picture 2" descr="Resultado de imagen para divine liturgy"/>
          <p:cNvPicPr>
            <a:picLocks noChangeAspect="1" noChangeArrowheads="1"/>
          </p:cNvPicPr>
          <p:nvPr/>
        </p:nvPicPr>
        <p:blipFill rotWithShape="1">
          <a:blip r:embed="rId2">
            <a:extLst>
              <a:ext uri="{28A0092B-C50C-407E-A947-70E740481C1C}">
                <a14:useLocalDpi xmlns:a14="http://schemas.microsoft.com/office/drawing/2010/main" val="0"/>
              </a:ext>
            </a:extLst>
          </a:blip>
          <a:srcRect l="21780" r="17211"/>
          <a:stretch/>
        </p:blipFill>
        <p:spPr bwMode="auto">
          <a:xfrm>
            <a:off x="5891514" y="0"/>
            <a:ext cx="6300486" cy="687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18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SÚPLICA</a:t>
            </a:r>
          </a:p>
        </p:txBody>
      </p:sp>
      <p:sp>
        <p:nvSpPr>
          <p:cNvPr id="3" name="Marcador de contenido 2"/>
          <p:cNvSpPr>
            <a:spLocks noGrp="1"/>
          </p:cNvSpPr>
          <p:nvPr>
            <p:ph idx="1"/>
          </p:nvPr>
        </p:nvSpPr>
        <p:spPr>
          <a:xfrm>
            <a:off x="1" y="1834166"/>
            <a:ext cx="7023566" cy="5023834"/>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dirty="0"/>
              <a:t>La forma más difundida de oración es la </a:t>
            </a:r>
            <a:r>
              <a:rPr lang="es-CL" b="1" dirty="0"/>
              <a:t>súplica</a:t>
            </a:r>
            <a:r>
              <a:rPr lang="es-CL" dirty="0"/>
              <a:t>, suscitada en el hombre por la plena conciencia de su debilidad e inexperiencia.</a:t>
            </a:r>
          </a:p>
          <a:p>
            <a:r>
              <a:rPr lang="es-CL" dirty="0"/>
              <a:t>A veces, la súplica es suscitada por un peligro amenazante que se cierne sobre nosotros, por una necesidad, etc.</a:t>
            </a:r>
          </a:p>
          <a:p>
            <a:r>
              <a:rPr lang="es-CL" dirty="0"/>
              <a:t>La súplica en la oración es inevitable, a causa de nuestra vulnerabilidad y es grata al Señor.</a:t>
            </a:r>
          </a:p>
          <a:p>
            <a:r>
              <a:rPr lang="es-CL" dirty="0"/>
              <a:t>Pero si nuestras oraciones tienen preeminentemente carácter de súplica y en ellas casi no se escuchan voces de alabanza ni de gratitud, esto testimonia el insuficiente nivel de nuestro desarrollo espiritual y moral.</a:t>
            </a:r>
          </a:p>
        </p:txBody>
      </p:sp>
      <p:pic>
        <p:nvPicPr>
          <p:cNvPr id="65538"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r="31415"/>
          <a:stretch/>
        </p:blipFill>
        <p:spPr bwMode="auto">
          <a:xfrm>
            <a:off x="7023567" y="1834166"/>
            <a:ext cx="5168433" cy="502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8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5608-C686-7BAE-5946-003D2A979656}"/>
              </a:ext>
            </a:extLst>
          </p:cNvPr>
          <p:cNvSpPr>
            <a:spLocks noGrp="1"/>
          </p:cNvSpPr>
          <p:nvPr>
            <p:ph type="title"/>
          </p:nvPr>
        </p:nvSpPr>
        <p:spPr>
          <a:xfrm>
            <a:off x="226073" y="753228"/>
            <a:ext cx="6157030" cy="1080938"/>
          </a:xfrm>
        </p:spPr>
        <p:txBody>
          <a:bodyPr/>
          <a:lstStyle/>
          <a:p>
            <a:r>
              <a:rPr lang="es-CL" dirty="0"/>
              <a:t>Como hacer a Dios esencial de nuestras Vidas.</a:t>
            </a:r>
            <a:endParaRPr lang="en-US" dirty="0"/>
          </a:p>
        </p:txBody>
      </p:sp>
      <p:sp>
        <p:nvSpPr>
          <p:cNvPr id="3" name="Content Placeholder 2">
            <a:extLst>
              <a:ext uri="{FF2B5EF4-FFF2-40B4-BE49-F238E27FC236}">
                <a16:creationId xmlns:a16="http://schemas.microsoft.com/office/drawing/2014/main" id="{8DF37457-7C48-BFFF-FF7C-F150E1D48CAD}"/>
              </a:ext>
            </a:extLst>
          </p:cNvPr>
          <p:cNvSpPr>
            <a:spLocks noGrp="1"/>
          </p:cNvSpPr>
          <p:nvPr>
            <p:ph idx="1"/>
          </p:nvPr>
        </p:nvSpPr>
        <p:spPr>
          <a:xfrm>
            <a:off x="226072" y="2265352"/>
            <a:ext cx="2328349" cy="1575128"/>
          </a:xfrm>
        </p:spPr>
        <p:style>
          <a:lnRef idx="2">
            <a:schemeClr val="dk1">
              <a:shade val="15000"/>
            </a:schemeClr>
          </a:lnRef>
          <a:fillRef idx="1">
            <a:schemeClr val="dk1"/>
          </a:fillRef>
          <a:effectRef idx="0">
            <a:schemeClr val="dk1"/>
          </a:effectRef>
          <a:fontRef idx="minor">
            <a:schemeClr val="lt1"/>
          </a:fontRef>
        </p:style>
        <p:txBody>
          <a:bodyPr/>
          <a:lstStyle/>
          <a:p>
            <a:r>
              <a:rPr lang="es-CL" dirty="0"/>
              <a:t>Ayuno</a:t>
            </a:r>
          </a:p>
          <a:p>
            <a:r>
              <a:rPr lang="es-CL" dirty="0"/>
              <a:t>Oración</a:t>
            </a:r>
          </a:p>
          <a:p>
            <a:r>
              <a:rPr lang="es-CL" dirty="0"/>
              <a:t>Sacramentos</a:t>
            </a:r>
            <a:endParaRPr lang="en-US" dirty="0"/>
          </a:p>
        </p:txBody>
      </p:sp>
      <p:sp>
        <p:nvSpPr>
          <p:cNvPr id="5" name="TextBox 4">
            <a:extLst>
              <a:ext uri="{FF2B5EF4-FFF2-40B4-BE49-F238E27FC236}">
                <a16:creationId xmlns:a16="http://schemas.microsoft.com/office/drawing/2014/main" id="{F0EB2C67-8C1B-0097-4AA2-4E9D9C916516}"/>
              </a:ext>
            </a:extLst>
          </p:cNvPr>
          <p:cNvSpPr txBox="1"/>
          <p:nvPr/>
        </p:nvSpPr>
        <p:spPr>
          <a:xfrm>
            <a:off x="2747626" y="2274838"/>
            <a:ext cx="3470294" cy="415498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S" sz="2400" b="1" dirty="0"/>
              <a:t>"Con Cristo estoy juntamente crucificado</a:t>
            </a:r>
            <a:r>
              <a:rPr lang="es-ES" sz="2400" b="1" dirty="0">
                <a:highlight>
                  <a:srgbClr val="FFFF00"/>
                </a:highlight>
              </a:rPr>
              <a:t>, y ya no vivo yo, mas vive Cristo en mí</a:t>
            </a:r>
            <a:r>
              <a:rPr lang="es-ES" sz="2400" b="1" dirty="0"/>
              <a:t>; y lo que ahora vivo en la carne, lo vivo en la fe del Hijo de Dios, el que me amó y se entregó a sí mismo por mí."  Gálatas 2:20</a:t>
            </a:r>
            <a:endParaRPr lang="en-US" sz="2400" b="1" dirty="0"/>
          </a:p>
        </p:txBody>
      </p:sp>
      <p:pic>
        <p:nvPicPr>
          <p:cNvPr id="6" name="Picture 5">
            <a:extLst>
              <a:ext uri="{FF2B5EF4-FFF2-40B4-BE49-F238E27FC236}">
                <a16:creationId xmlns:a16="http://schemas.microsoft.com/office/drawing/2014/main" id="{35D3ECD5-C353-EA15-8DDB-70AFDB9AB7ED}"/>
              </a:ext>
            </a:extLst>
          </p:cNvPr>
          <p:cNvPicPr>
            <a:picLocks noChangeAspect="1"/>
          </p:cNvPicPr>
          <p:nvPr/>
        </p:nvPicPr>
        <p:blipFill>
          <a:blip r:embed="rId2"/>
          <a:stretch>
            <a:fillRect/>
          </a:stretch>
        </p:blipFill>
        <p:spPr>
          <a:xfrm>
            <a:off x="6434351" y="0"/>
            <a:ext cx="5757649" cy="6858000"/>
          </a:xfrm>
          <a:prstGeom prst="rect">
            <a:avLst/>
          </a:prstGeom>
        </p:spPr>
      </p:pic>
    </p:spTree>
    <p:extLst>
      <p:ext uri="{BB962C8B-B14F-4D97-AF65-F5344CB8AC3E}">
        <p14:creationId xmlns:p14="http://schemas.microsoft.com/office/powerpoint/2010/main" val="3997367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S" b="1" u="sng" dirty="0">
                <a:solidFill>
                  <a:schemeClr val="tx2">
                    <a:satMod val="200000"/>
                  </a:schemeClr>
                </a:solidFill>
              </a:rPr>
              <a:t>Oración Incesante</a:t>
            </a:r>
            <a:br>
              <a:rPr lang="es-ES" dirty="0">
                <a:solidFill>
                  <a:schemeClr val="tx2">
                    <a:satMod val="200000"/>
                  </a:schemeClr>
                </a:solidFill>
              </a:rPr>
            </a:br>
            <a:endParaRPr lang="es-ES" dirty="0">
              <a:solidFill>
                <a:schemeClr val="tx2">
                  <a:satMod val="200000"/>
                </a:schemeClr>
              </a:solidFill>
            </a:endParaRPr>
          </a:p>
        </p:txBody>
      </p:sp>
      <p:sp>
        <p:nvSpPr>
          <p:cNvPr id="3" name="2 Marcador de contenido"/>
          <p:cNvSpPr>
            <a:spLocks noGrp="1"/>
          </p:cNvSpPr>
          <p:nvPr>
            <p:ph idx="1"/>
          </p:nvPr>
        </p:nvSpPr>
        <p:spPr>
          <a:xfrm>
            <a:off x="680321" y="2314936"/>
            <a:ext cx="5844304" cy="4041413"/>
          </a:xfrm>
        </p:spPr>
        <p:txBody>
          <a:bodyPr>
            <a:normAutofit lnSpcReduction="10000"/>
          </a:bodyPr>
          <a:lstStyle/>
          <a:p>
            <a:pPr marL="411480">
              <a:buFont typeface="Wingdings"/>
              <a:buChar char=""/>
              <a:defRPr/>
            </a:pPr>
            <a:r>
              <a:rPr lang="es-ES" dirty="0"/>
              <a:t>Hay dos textos del Nuevo Testamento que nos llevan directamente al tema de la Oración Incesante. </a:t>
            </a:r>
          </a:p>
          <a:p>
            <a:pPr marL="411480">
              <a:buFont typeface="Wingdings"/>
              <a:buChar char=""/>
              <a:defRPr/>
            </a:pPr>
            <a:endParaRPr lang="es-ES" dirty="0"/>
          </a:p>
          <a:p>
            <a:pPr marL="411480">
              <a:buFont typeface="Wingdings"/>
              <a:buChar char=""/>
              <a:defRPr/>
            </a:pPr>
            <a:r>
              <a:rPr lang="es-ES" dirty="0"/>
              <a:t>En Romanos 12,12, San Pablo nos enseña que debemos ser “constantes en la oración”.</a:t>
            </a:r>
          </a:p>
          <a:p>
            <a:pPr marL="411480">
              <a:buFont typeface="Wingdings"/>
              <a:buChar char=""/>
              <a:defRPr/>
            </a:pPr>
            <a:endParaRPr lang="es-ES" dirty="0"/>
          </a:p>
          <a:p>
            <a:pPr marL="411480">
              <a:buFont typeface="Wingdings"/>
              <a:buChar char=""/>
              <a:defRPr/>
            </a:pPr>
            <a:r>
              <a:rPr lang="es-ES" dirty="0"/>
              <a:t>Y luego, en su primera carta a los cristianos de Tesalónica dice simplemente, “Orad sin cesar.” </a:t>
            </a:r>
          </a:p>
        </p:txBody>
      </p:sp>
      <p:pic>
        <p:nvPicPr>
          <p:cNvPr id="29698" name="Picture 2" descr="http://www.auburn.edu/academic/liberal_arts/foreign/russian/icons/paul-rublev.jpg"/>
          <p:cNvPicPr>
            <a:picLocks noChangeAspect="1" noChangeArrowheads="1"/>
          </p:cNvPicPr>
          <p:nvPr/>
        </p:nvPicPr>
        <p:blipFill>
          <a:blip r:embed="rId2"/>
          <a:srcRect/>
          <a:stretch>
            <a:fillRect/>
          </a:stretch>
        </p:blipFill>
        <p:spPr bwMode="auto">
          <a:xfrm>
            <a:off x="7024695" y="1571613"/>
            <a:ext cx="2657475" cy="4114801"/>
          </a:xfrm>
          <a:prstGeom prst="rect">
            <a:avLst/>
          </a:prstGeom>
          <a:ln>
            <a:noFill/>
          </a:ln>
          <a:effectLst>
            <a:softEdge rad="112500"/>
          </a:effectLst>
        </p:spPr>
      </p:pic>
    </p:spTree>
    <p:extLst>
      <p:ext uri="{BB962C8B-B14F-4D97-AF65-F5344CB8AC3E}">
        <p14:creationId xmlns:p14="http://schemas.microsoft.com/office/powerpoint/2010/main" val="3329688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quently Asked Questions — St. Anne Orthodox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014" y="88210"/>
            <a:ext cx="9613861" cy="1080938"/>
          </a:xfrm>
        </p:spPr>
        <p:txBody>
          <a:bodyPr/>
          <a:lstStyle/>
          <a:p>
            <a:r>
              <a:rPr lang="en-US" dirty="0"/>
              <a:t>DEBEMOS</a:t>
            </a:r>
            <a:endParaRPr lang="es-CL" dirty="0"/>
          </a:p>
        </p:txBody>
      </p:sp>
      <p:sp>
        <p:nvSpPr>
          <p:cNvPr id="3" name="Content Placeholder 2"/>
          <p:cNvSpPr>
            <a:spLocks noGrp="1"/>
          </p:cNvSpPr>
          <p:nvPr>
            <p:ph idx="1"/>
          </p:nvPr>
        </p:nvSpPr>
        <p:spPr>
          <a:xfrm>
            <a:off x="241069" y="1257358"/>
            <a:ext cx="4197927" cy="5143442"/>
          </a:xfrm>
          <a:solidFill>
            <a:schemeClr val="tx2">
              <a:lumMod val="10000"/>
              <a:alpha val="68000"/>
            </a:schemeClr>
          </a:solidFill>
        </p:spPr>
        <p:txBody>
          <a:bodyPr>
            <a:normAutofit fontScale="92500"/>
          </a:bodyPr>
          <a:lstStyle/>
          <a:p>
            <a:pPr marL="411480">
              <a:buFont typeface="Wingdings"/>
              <a:buChar char=""/>
              <a:defRPr/>
            </a:pPr>
            <a:r>
              <a:rPr lang="es-ES" dirty="0"/>
              <a:t>Pensar cada palabra</a:t>
            </a:r>
          </a:p>
          <a:p>
            <a:pPr marL="411480">
              <a:buFont typeface="Wingdings"/>
              <a:buChar char=""/>
              <a:defRPr/>
            </a:pPr>
            <a:r>
              <a:rPr lang="es-ES" dirty="0"/>
              <a:t>Sentir cada palabra</a:t>
            </a:r>
          </a:p>
          <a:p>
            <a:pPr marL="411480">
              <a:buFont typeface="Wingdings"/>
              <a:buChar char=""/>
              <a:defRPr/>
            </a:pPr>
            <a:r>
              <a:rPr lang="es-ES" dirty="0"/>
              <a:t>Hacer que cada una de las palabras que pronunciamos sea verdadera y sinceramente nuestra.</a:t>
            </a:r>
          </a:p>
          <a:p>
            <a:pPr marL="411480">
              <a:buFont typeface="Wingdings"/>
              <a:buChar char=""/>
              <a:defRPr/>
            </a:pPr>
            <a:r>
              <a:rPr lang="es-ES" dirty="0"/>
              <a:t>Confiar en Dios y en Su Infinita misericordia para con nosotros</a:t>
            </a:r>
          </a:p>
          <a:p>
            <a:pPr marL="411480">
              <a:buFont typeface="Wingdings"/>
              <a:buChar char=""/>
              <a:defRPr/>
            </a:pPr>
            <a:r>
              <a:rPr lang="es-ES" dirty="0"/>
              <a:t>No caer en el orgullo</a:t>
            </a:r>
          </a:p>
          <a:p>
            <a:pPr marL="411480">
              <a:buFont typeface="Wingdings"/>
              <a:buChar char=""/>
              <a:defRPr/>
            </a:pPr>
            <a:r>
              <a:rPr lang="es-ES" dirty="0"/>
              <a:t>No caer en la desesperación</a:t>
            </a:r>
          </a:p>
          <a:p>
            <a:pPr marL="411480">
              <a:buFont typeface="Wingdings"/>
              <a:buChar char=""/>
              <a:defRPr/>
            </a:pPr>
            <a:r>
              <a:rPr lang="es-ES" dirty="0"/>
              <a:t> Dios nos escucha, por la grandeza de Su Infinita Misericordia.</a:t>
            </a:r>
          </a:p>
          <a:p>
            <a:endParaRPr lang="es-CL" dirty="0"/>
          </a:p>
        </p:txBody>
      </p:sp>
    </p:spTree>
    <p:extLst>
      <p:ext uri="{BB962C8B-B14F-4D97-AF65-F5344CB8AC3E}">
        <p14:creationId xmlns:p14="http://schemas.microsoft.com/office/powerpoint/2010/main" val="1247825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2442" cy="6869499"/>
          </a:xfrm>
          <a:prstGeom prst="rect">
            <a:avLst/>
          </a:prstGeom>
        </p:spPr>
      </p:pic>
      <p:sp>
        <p:nvSpPr>
          <p:cNvPr id="2" name="Título 1"/>
          <p:cNvSpPr>
            <a:spLocks noGrp="1"/>
          </p:cNvSpPr>
          <p:nvPr>
            <p:ph type="title"/>
          </p:nvPr>
        </p:nvSpPr>
        <p:spPr>
          <a:xfrm>
            <a:off x="602166" y="178420"/>
            <a:ext cx="3823008" cy="1080938"/>
          </a:xfrm>
        </p:spPr>
        <p:txBody>
          <a:bodyPr/>
          <a:lstStyle/>
          <a:p>
            <a:r>
              <a:rPr lang="es-CL" b="1" dirty="0"/>
              <a:t>Como se debe rezar</a:t>
            </a:r>
            <a:endParaRPr lang="es-CL" dirty="0"/>
          </a:p>
        </p:txBody>
      </p:sp>
      <p:sp>
        <p:nvSpPr>
          <p:cNvPr id="3" name="Marcador de contenido 2"/>
          <p:cNvSpPr>
            <a:spLocks noGrp="1"/>
          </p:cNvSpPr>
          <p:nvPr>
            <p:ph idx="1"/>
          </p:nvPr>
        </p:nvSpPr>
        <p:spPr>
          <a:xfrm>
            <a:off x="289932" y="1437778"/>
            <a:ext cx="2999678" cy="5194516"/>
          </a:xfrm>
        </p:spPr>
        <p:txBody>
          <a:bodyPr>
            <a:normAutofit lnSpcReduction="10000"/>
          </a:bodyPr>
          <a:lstStyle/>
          <a:p>
            <a:r>
              <a:rPr lang="es-CL" b="1" dirty="0">
                <a:effectLst>
                  <a:outerShdw blurRad="38100" dist="38100" dir="2700000" algn="tl">
                    <a:srgbClr val="000000">
                      <a:alpha val="43137"/>
                    </a:srgbClr>
                  </a:outerShdw>
                </a:effectLst>
              </a:rPr>
              <a:t>Al comenzar la oración, el hombre debe dejar de lado sus habituales ocupaciones y preocupaciones, concentrar sus pensamientos dispersos, como si cerrara la puerta de su alma a todo lo terrenal y mundano y dirigir toda su atención hacia Dios.</a:t>
            </a:r>
          </a:p>
        </p:txBody>
      </p:sp>
      <p:sp>
        <p:nvSpPr>
          <p:cNvPr id="5" name="Rectangle 4"/>
          <p:cNvSpPr/>
          <p:nvPr/>
        </p:nvSpPr>
        <p:spPr>
          <a:xfrm>
            <a:off x="8887521" y="1437778"/>
            <a:ext cx="2932771" cy="4247317"/>
          </a:xfrm>
          <a:prstGeom prst="rect">
            <a:avLst/>
          </a:prstGeom>
        </p:spPr>
        <p:txBody>
          <a:bodyPr wrap="square">
            <a:spAutoFit/>
          </a:bodyPr>
          <a:lstStyle/>
          <a:p>
            <a:r>
              <a:rPr lang="es-CL" b="1" dirty="0">
                <a:effectLst>
                  <a:outerShdw blurRad="38100" dist="38100" dir="2700000" algn="tl">
                    <a:srgbClr val="000000">
                      <a:alpha val="43137"/>
                    </a:srgbClr>
                  </a:outerShdw>
                </a:effectLst>
              </a:rPr>
              <a:t>De pie, ante la faz del Señor, imaginando vívidamente Su magnificencia, el orante se compenetra necesariamente con la profunda conciencia de su indignidad e indigencia. </a:t>
            </a:r>
          </a:p>
          <a:p>
            <a:r>
              <a:rPr lang="es-CL" b="1" dirty="0">
                <a:effectLst>
                  <a:outerShdw blurRad="38100" dist="38100" dir="2700000" algn="tl">
                    <a:srgbClr val="000000">
                      <a:alpha val="43137"/>
                    </a:srgbClr>
                  </a:outerShdw>
                </a:effectLst>
              </a:rPr>
              <a:t>El Salvador presentó un ejemplo aleccionador del ánimo del orante en la imagen del publicano, justificado por Dios por su humildad.</a:t>
            </a:r>
          </a:p>
        </p:txBody>
      </p:sp>
    </p:spTree>
    <p:extLst>
      <p:ext uri="{BB962C8B-B14F-4D97-AF65-F5344CB8AC3E}">
        <p14:creationId xmlns:p14="http://schemas.microsoft.com/office/powerpoint/2010/main" val="3135411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esultado de imagen para fratern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908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s-CL"/>
          </a:p>
        </p:txBody>
      </p:sp>
      <p:sp>
        <p:nvSpPr>
          <p:cNvPr id="2" name="Título 1"/>
          <p:cNvSpPr>
            <a:spLocks noGrp="1"/>
          </p:cNvSpPr>
          <p:nvPr>
            <p:ph type="title"/>
          </p:nvPr>
        </p:nvSpPr>
        <p:spPr>
          <a:xfrm>
            <a:off x="1951560" y="4775688"/>
            <a:ext cx="10437445" cy="1080938"/>
          </a:xfrm>
        </p:spPr>
        <p:txBody>
          <a:bodyPr>
            <a:noAutofit/>
          </a:bodyPr>
          <a:lstStyle/>
          <a:p>
            <a:r>
              <a:rPr lang="es-CL" sz="6000" b="1" dirty="0">
                <a:solidFill>
                  <a:srgbClr val="002060"/>
                </a:solidFill>
                <a:effectLst>
                  <a:outerShdw blurRad="38100" dist="38100" dir="2700000" algn="tl">
                    <a:srgbClr val="000000">
                      <a:alpha val="43137"/>
                    </a:srgbClr>
                  </a:outerShdw>
                </a:effectLst>
              </a:rPr>
              <a:t>La gran fuerza de la oración</a:t>
            </a:r>
          </a:p>
        </p:txBody>
      </p:sp>
    </p:spTree>
    <p:extLst>
      <p:ext uri="{BB962C8B-B14F-4D97-AF65-F5344CB8AC3E}">
        <p14:creationId xmlns:p14="http://schemas.microsoft.com/office/powerpoint/2010/main" val="322943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CL"/>
          </a:p>
        </p:txBody>
      </p:sp>
      <p:pic>
        <p:nvPicPr>
          <p:cNvPr id="5122" name="Picture 2" descr="Amhara Trip to Lalibela monastery - Amhara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09" y="0"/>
            <a:ext cx="122812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209" y="0"/>
            <a:ext cx="2553629" cy="6858000"/>
          </a:xfrm>
        </p:spPr>
        <p:style>
          <a:lnRef idx="2">
            <a:schemeClr val="dk1">
              <a:shade val="50000"/>
            </a:schemeClr>
          </a:lnRef>
          <a:fillRef idx="1">
            <a:schemeClr val="dk1"/>
          </a:fillRef>
          <a:effectRef idx="0">
            <a:schemeClr val="dk1"/>
          </a:effectRef>
          <a:fontRef idx="minor">
            <a:schemeClr val="lt1"/>
          </a:fontRef>
        </p:style>
        <p:txBody>
          <a:bodyPr/>
          <a:lstStyle/>
          <a:p>
            <a:r>
              <a:rPr lang="es-CL" dirty="0"/>
              <a:t>Él sólo aceptará nuestra plegaria cuando nos encontremos en relaciones realmente fraternales y benévolas con la gente, cuando apaguemos todo rencor y enemistad, cuando perdonemos las ofensas y nos reconciliemos con todos: </a:t>
            </a:r>
          </a:p>
        </p:txBody>
      </p:sp>
      <p:sp>
        <p:nvSpPr>
          <p:cNvPr id="4" name="Rectangle 3"/>
          <p:cNvSpPr/>
          <p:nvPr/>
        </p:nvSpPr>
        <p:spPr>
          <a:xfrm>
            <a:off x="8184995" y="245327"/>
            <a:ext cx="3887807" cy="5570756"/>
          </a:xfrm>
          <a:prstGeom prst="rect">
            <a:avLst/>
          </a:prstGeom>
        </p:spPr>
        <p:txBody>
          <a:bodyPr wrap="square">
            <a:spAutoFit/>
          </a:bodyPr>
          <a:lstStyle/>
          <a:p>
            <a:r>
              <a:rPr lang="es-CL" sz="3200" b="1" i="1" dirty="0">
                <a:solidFill>
                  <a:schemeClr val="bg1"/>
                </a:solidFill>
                <a:effectLst>
                  <a:outerShdw blurRad="38100" dist="38100" dir="2700000" algn="tl">
                    <a:srgbClr val="000000">
                      <a:alpha val="43137"/>
                    </a:srgbClr>
                  </a:outerShdw>
                </a:effectLst>
              </a:rPr>
              <a:t>"Cuando estéis orando, si tenéis algo contra alguien, perdonad, para que también vuestro Padre, que está en los cielos, os perdone a vosotros vuestros pecados."</a:t>
            </a:r>
          </a:p>
          <a:p>
            <a:endParaRPr lang="es-CL" sz="36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6971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101" y="753228"/>
            <a:ext cx="9613861" cy="1080938"/>
          </a:xfrm>
        </p:spPr>
        <p:txBody>
          <a:bodyPr/>
          <a:lstStyle/>
          <a:p>
            <a:r>
              <a:rPr lang="es-CL" b="1" dirty="0"/>
              <a:t>Acerca de qué se debe orar</a:t>
            </a:r>
            <a:endParaRPr lang="es-CL" dirty="0"/>
          </a:p>
        </p:txBody>
      </p:sp>
      <p:sp>
        <p:nvSpPr>
          <p:cNvPr id="3" name="Marcador de contenido 2"/>
          <p:cNvSpPr>
            <a:spLocks noGrp="1"/>
          </p:cNvSpPr>
          <p:nvPr>
            <p:ph idx="1"/>
          </p:nvPr>
        </p:nvSpPr>
        <p:spPr>
          <a:xfrm>
            <a:off x="0" y="1834166"/>
            <a:ext cx="6694321" cy="5023834"/>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10000"/>
          </a:bodyPr>
          <a:lstStyle/>
          <a:p>
            <a:r>
              <a:rPr lang="es-CL" b="1" dirty="0"/>
              <a:t>S</a:t>
            </a:r>
            <a:r>
              <a:rPr lang="es-CL" dirty="0"/>
              <a:t>an Isaac de Siria escribe acerca de qué hay que pedir a Dios:</a:t>
            </a:r>
          </a:p>
          <a:p>
            <a:r>
              <a:rPr lang="es-CL" dirty="0"/>
              <a:t>"No seas irracional en tus peticiones para no provocar la ira de Dios con tu irracionalidad. Mas sé sabio para merecer los dones gloriosos. </a:t>
            </a:r>
          </a:p>
          <a:p>
            <a:r>
              <a:rPr lang="es-CL" dirty="0"/>
              <a:t>Pide lo muy valioso a Aquel para Quien la avaricia es ajena y recibirás de Él lo muy valioso, según tu deseo razonable. </a:t>
            </a:r>
          </a:p>
          <a:p>
            <a:r>
              <a:rPr lang="es-CL" dirty="0"/>
              <a:t>Salomón pedía sabiduría y con ella recibió también el reino terrenal, porque pedía razonablemente al gran Rey.</a:t>
            </a:r>
          </a:p>
          <a:p>
            <a:r>
              <a:rPr lang="es-CL" dirty="0"/>
              <a:t>Eliseo pedía la mayor gracia del Espíritu, comparable a aquella que tenía su maestro y su pedido no quedó insatisfecho. El que pide insignificancias al Rey, rebaja su honor."</a:t>
            </a:r>
          </a:p>
        </p:txBody>
      </p:sp>
      <p:pic>
        <p:nvPicPr>
          <p:cNvPr id="788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321" y="0"/>
            <a:ext cx="5497680" cy="681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495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1" y="0"/>
            <a:ext cx="7442522"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endParaRPr lang="es-CL" b="1" dirty="0">
              <a:effectLst>
                <a:outerShdw blurRad="38100" dist="38100" dir="2700000" algn="tl">
                  <a:srgbClr val="000000">
                    <a:alpha val="43137"/>
                  </a:srgbClr>
                </a:outerShdw>
              </a:effectLst>
            </a:endParaRPr>
          </a:p>
          <a:p>
            <a:r>
              <a:rPr lang="es-CL" b="1" dirty="0">
                <a:effectLst>
                  <a:outerShdw blurRad="38100" dist="38100" dir="2700000" algn="tl">
                    <a:srgbClr val="000000">
                      <a:alpha val="43137"/>
                    </a:srgbClr>
                  </a:outerShdw>
                </a:effectLst>
              </a:rPr>
              <a:t>Ora con atención, para que podamos tener un verdadero encuentro con Dios</a:t>
            </a:r>
          </a:p>
          <a:p>
            <a:r>
              <a:rPr lang="es-CL" b="1" dirty="0">
                <a:effectLst>
                  <a:outerShdw blurRad="38100" dist="38100" dir="2700000" algn="tl">
                    <a:srgbClr val="000000">
                      <a:alpha val="43137"/>
                    </a:srgbClr>
                  </a:outerShdw>
                </a:effectLst>
              </a:rPr>
              <a:t>Ora con humildad, porque este tipo de oración va directamente al oído de Dios</a:t>
            </a:r>
          </a:p>
          <a:p>
            <a:r>
              <a:rPr lang="es-CL" b="1" dirty="0">
                <a:effectLst>
                  <a:outerShdw blurRad="38100" dist="38100" dir="2700000" algn="tl">
                    <a:srgbClr val="000000">
                      <a:alpha val="43137"/>
                    </a:srgbClr>
                  </a:outerShdw>
                </a:effectLst>
              </a:rPr>
              <a:t>Ore con afecto y lágrimas, con alegría y acción de gracias, pero también con verdadero arrepentimiento y pureza.</a:t>
            </a:r>
          </a:p>
          <a:p>
            <a:r>
              <a:rPr lang="es-CL" b="1" dirty="0">
                <a:effectLst>
                  <a:outerShdw blurRad="38100" dist="38100" dir="2700000" algn="tl">
                    <a:srgbClr val="000000">
                      <a:alpha val="43137"/>
                    </a:srgbClr>
                  </a:outerShdw>
                </a:effectLst>
              </a:rPr>
              <a:t>Ore con paciencia y ardor: "negarse a sí mismo" es valientemente perseverar en la oración.</a:t>
            </a:r>
          </a:p>
          <a:p>
            <a:r>
              <a:rPr lang="es-CL" b="1" dirty="0">
                <a:effectLst>
                  <a:outerShdw blurRad="38100" dist="38100" dir="2700000" algn="tl">
                    <a:srgbClr val="000000">
                      <a:alpha val="43137"/>
                    </a:srgbClr>
                  </a:outerShdw>
                </a:effectLst>
              </a:rPr>
              <a:t>Reza desde las profundidades del corazón, incluso si oramos usando "las palabras de otro", deben ser pronunciadas como si fueran nuestras. </a:t>
            </a:r>
          </a:p>
          <a:p>
            <a:r>
              <a:rPr lang="es-CL" b="1" dirty="0">
                <a:effectLst>
                  <a:outerShdw blurRad="38100" dist="38100" dir="2700000" algn="tl">
                    <a:srgbClr val="000000">
                      <a:alpha val="43137"/>
                    </a:srgbClr>
                  </a:outerShdw>
                </a:effectLst>
              </a:rPr>
              <a:t>Ora con fe y absoluta confianza en Dios, porque Él conoce nuestra vida.</a:t>
            </a:r>
          </a:p>
        </p:txBody>
      </p:sp>
      <p:pic>
        <p:nvPicPr>
          <p:cNvPr id="1026" name="Picture 2" descr="Resultado de imagen para saint isaac the syr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327" y="-1"/>
            <a:ext cx="4934673" cy="686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47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8215" y="636608"/>
            <a:ext cx="5422357" cy="1256356"/>
          </a:xfrm>
        </p:spPr>
        <p:txBody>
          <a:bodyPr/>
          <a:lstStyle/>
          <a:p>
            <a:r>
              <a:rPr lang="es-ES" altLang="es-CL" dirty="0"/>
              <a:t>I Tesalonicenses 5, 18</a:t>
            </a:r>
          </a:p>
        </p:txBody>
      </p:sp>
      <p:sp>
        <p:nvSpPr>
          <p:cNvPr id="41987" name="Rectangle 3"/>
          <p:cNvSpPr>
            <a:spLocks noGrp="1" noChangeArrowheads="1"/>
          </p:cNvSpPr>
          <p:nvPr>
            <p:ph type="body" idx="1"/>
          </p:nvPr>
        </p:nvSpPr>
        <p:spPr>
          <a:xfrm>
            <a:off x="168215" y="2766349"/>
            <a:ext cx="6464079" cy="3793001"/>
          </a:xfrm>
        </p:spPr>
        <p:txBody>
          <a:bodyPr/>
          <a:lstStyle/>
          <a:p>
            <a:r>
              <a:rPr lang="es-ES" altLang="es-CL" sz="3600" i="1" dirty="0"/>
              <a:t>“Estad siempre alegres. </a:t>
            </a:r>
            <a:r>
              <a:rPr lang="es-ES" altLang="es-CL" sz="3600" b="1" i="1" dirty="0"/>
              <a:t>Orad sin cesar</a:t>
            </a:r>
            <a:r>
              <a:rPr lang="es-ES" altLang="es-CL" sz="3600" i="1" dirty="0"/>
              <a:t>. En todo dad gracias, pues esto es lo que Dios, en Cristo Jesús, quiere de vosotros.”</a:t>
            </a:r>
          </a:p>
        </p:txBody>
      </p:sp>
      <p:pic>
        <p:nvPicPr>
          <p:cNvPr id="57346" name="Picture 2" descr="Resultado de imagen para saint paul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133" y="0"/>
            <a:ext cx="5119868" cy="688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76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 y="0"/>
            <a:ext cx="5274910" cy="2575932"/>
          </a:xfrm>
        </p:spPr>
        <p:style>
          <a:lnRef idx="3">
            <a:schemeClr val="lt1"/>
          </a:lnRef>
          <a:fillRef idx="1">
            <a:schemeClr val="dk1"/>
          </a:fillRef>
          <a:effectRef idx="1">
            <a:schemeClr val="dk1"/>
          </a:effectRef>
          <a:fontRef idx="minor">
            <a:schemeClr val="lt1"/>
          </a:fontRef>
        </p:style>
        <p:txBody>
          <a:bodyPr>
            <a:noAutofit/>
          </a:bodyPr>
          <a:lstStyle/>
          <a:p>
            <a:pPr>
              <a:lnSpc>
                <a:spcPct val="100000"/>
              </a:lnSpc>
            </a:pPr>
            <a:br>
              <a:rPr lang="es-ES" altLang="es-CL" sz="4400" dirty="0"/>
            </a:br>
            <a:r>
              <a:rPr lang="es-ES" altLang="es-CL" sz="4400" dirty="0"/>
              <a:t>La oración es esencial a la vida cristiana </a:t>
            </a:r>
            <a:br>
              <a:rPr lang="es-ES" altLang="es-CL" sz="4400" dirty="0"/>
            </a:br>
            <a:endParaRPr lang="es-ES" altLang="es-CL" sz="4400" dirty="0"/>
          </a:p>
        </p:txBody>
      </p:sp>
      <p:sp>
        <p:nvSpPr>
          <p:cNvPr id="43011" name="Rectangle 3"/>
          <p:cNvSpPr>
            <a:spLocks noGrp="1" noChangeArrowheads="1"/>
          </p:cNvSpPr>
          <p:nvPr>
            <p:ph type="body" idx="1"/>
          </p:nvPr>
        </p:nvSpPr>
        <p:spPr>
          <a:xfrm>
            <a:off x="89210" y="2263697"/>
            <a:ext cx="5006898" cy="4493941"/>
          </a:xfrm>
        </p:spPr>
        <p:txBody>
          <a:bodyPr>
            <a:normAutofit/>
          </a:bodyPr>
          <a:lstStyle/>
          <a:p>
            <a:pPr>
              <a:lnSpc>
                <a:spcPct val="80000"/>
              </a:lnSpc>
              <a:buFont typeface="Wingdings" panose="05000000000000000000" pitchFamily="2" charset="2"/>
              <a:buNone/>
            </a:pPr>
            <a:endParaRPr lang="es-ES" altLang="es-CL" b="1" dirty="0">
              <a:effectLst>
                <a:outerShdw blurRad="38100" dist="38100" dir="2700000" algn="tl">
                  <a:srgbClr val="000000">
                    <a:alpha val="43137"/>
                  </a:srgbClr>
                </a:outerShdw>
              </a:effectLst>
            </a:endParaRPr>
          </a:p>
          <a:p>
            <a:pPr>
              <a:lnSpc>
                <a:spcPct val="80000"/>
              </a:lnSpc>
            </a:pPr>
            <a:r>
              <a:rPr lang="es-ES" altLang="es-CL" b="1" dirty="0">
                <a:effectLst>
                  <a:outerShdw blurRad="38100" dist="38100" dir="2700000" algn="tl">
                    <a:srgbClr val="000000">
                      <a:alpha val="43137"/>
                    </a:srgbClr>
                  </a:outerShdw>
                </a:effectLst>
              </a:rPr>
              <a:t>En el Antiguo Testamento, vemos muchos ejemplos de la oración y de su importancia en la vida.</a:t>
            </a:r>
          </a:p>
          <a:p>
            <a:pPr lvl="1">
              <a:lnSpc>
                <a:spcPct val="80000"/>
              </a:lnSpc>
            </a:pPr>
            <a:r>
              <a:rPr lang="es-ES" altLang="es-CL" b="1" dirty="0">
                <a:effectLst>
                  <a:outerShdw blurRad="38100" dist="38100" dir="2700000" algn="tl">
                    <a:srgbClr val="000000">
                      <a:alpha val="43137"/>
                    </a:srgbClr>
                  </a:outerShdw>
                </a:effectLst>
              </a:rPr>
              <a:t>“Ayuné y oré delante del Dios de los cielos,” Nehemías 1,4</a:t>
            </a:r>
          </a:p>
          <a:p>
            <a:pPr lvl="1">
              <a:lnSpc>
                <a:spcPct val="80000"/>
              </a:lnSpc>
            </a:pPr>
            <a:r>
              <a:rPr lang="es-ES" altLang="es-CL" b="1" dirty="0">
                <a:effectLst>
                  <a:outerShdw blurRad="38100" dist="38100" dir="2700000" algn="tl">
                    <a:srgbClr val="000000">
                      <a:alpha val="43137"/>
                    </a:srgbClr>
                  </a:outerShdw>
                </a:effectLst>
              </a:rPr>
              <a:t>“Yo a ti oraba, oh Señor, al tiempo de tu buena voluntad; Oh Dios, por la abundancia de tu misericordia, por la verdad de tu salvación, escúchame.” (Salmo 69,13)</a:t>
            </a:r>
          </a:p>
          <a:p>
            <a:pPr lvl="1">
              <a:lnSpc>
                <a:spcPct val="80000"/>
              </a:lnSpc>
            </a:pPr>
            <a:r>
              <a:rPr lang="es-ES" altLang="es-CL" b="1" dirty="0">
                <a:effectLst>
                  <a:outerShdw blurRad="38100" dist="38100" dir="2700000" algn="tl">
                    <a:srgbClr val="000000">
                      <a:alpha val="43137"/>
                    </a:srgbClr>
                  </a:outerShdw>
                </a:effectLst>
              </a:rPr>
              <a:t>“Y (Daniel) oraba y daba gracias delante de su Dios.” (Daniel 6,10)</a:t>
            </a:r>
          </a:p>
        </p:txBody>
      </p:sp>
      <p:pic>
        <p:nvPicPr>
          <p:cNvPr id="6146" name="Picture 2" descr="Nehemiah 13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910" y="1"/>
            <a:ext cx="69272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94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0" y="1"/>
            <a:ext cx="6096000" cy="6857999"/>
          </a:xfrm>
        </p:spPr>
        <p:style>
          <a:lnRef idx="2">
            <a:schemeClr val="dk1">
              <a:shade val="50000"/>
            </a:schemeClr>
          </a:lnRef>
          <a:fillRef idx="1">
            <a:schemeClr val="dk1"/>
          </a:fillRef>
          <a:effectRef idx="0">
            <a:schemeClr val="dk1"/>
          </a:effectRef>
          <a:fontRef idx="minor">
            <a:schemeClr val="lt1"/>
          </a:fontRef>
        </p:style>
        <p:txBody>
          <a:bodyPr anchor="ctr" anchorCtr="0">
            <a:normAutofit fontScale="92500" lnSpcReduction="20000"/>
          </a:bodyPr>
          <a:lstStyle/>
          <a:p>
            <a:pPr>
              <a:lnSpc>
                <a:spcPct val="150000"/>
              </a:lnSpc>
            </a:pPr>
            <a:r>
              <a:rPr lang="es-ES" altLang="es-CL" sz="3200" i="1" dirty="0"/>
              <a:t>“La oración es la experiencia más sublime del alma humana, y la vida litúrgica (oración en comunidad) es la más profunda actividad del Pueblo de Dios. No hay vida sin oración. Sin oración, sólo existe locura y horror. El alma de la Ortodoxa consiste en el don de la oración.” </a:t>
            </a:r>
          </a:p>
          <a:p>
            <a:pPr>
              <a:lnSpc>
                <a:spcPct val="150000"/>
              </a:lnSpc>
            </a:pPr>
            <a:r>
              <a:rPr lang="es-ES" altLang="es-CL" sz="3200" i="1" dirty="0"/>
              <a:t>(Vasili </a:t>
            </a:r>
            <a:r>
              <a:rPr lang="es-ES" altLang="es-CL" sz="3200" i="1" dirty="0" err="1"/>
              <a:t>Razonov</a:t>
            </a:r>
            <a:r>
              <a:rPr lang="es-ES" altLang="es-CL" sz="3200" i="1" dirty="0"/>
              <a:t> - Siglo XX)</a:t>
            </a:r>
          </a:p>
        </p:txBody>
      </p:sp>
      <p:pic>
        <p:nvPicPr>
          <p:cNvPr id="51205" name="Picture 5" descr="PFR13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13051"/>
            <a:ext cx="6096000" cy="4044949"/>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405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09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0321" y="753228"/>
            <a:ext cx="2865191" cy="1080938"/>
          </a:xfrm>
        </p:spPr>
        <p:txBody>
          <a:bodyPr/>
          <a:lstStyle/>
          <a:p>
            <a:pPr>
              <a:defRPr/>
            </a:pPr>
            <a:r>
              <a:rPr lang="es-CL" b="1" dirty="0">
                <a:solidFill>
                  <a:schemeClr val="tx1"/>
                </a:solidFill>
              </a:rPr>
              <a:t>EL AYUNO</a:t>
            </a:r>
            <a:endParaRPr lang="es-CL" dirty="0"/>
          </a:p>
        </p:txBody>
      </p:sp>
      <p:sp>
        <p:nvSpPr>
          <p:cNvPr id="5123" name="2 Marcador de contenido"/>
          <p:cNvSpPr>
            <a:spLocks noGrp="1"/>
          </p:cNvSpPr>
          <p:nvPr>
            <p:ph idx="1"/>
          </p:nvPr>
        </p:nvSpPr>
        <p:spPr>
          <a:xfrm>
            <a:off x="3763787" y="2265352"/>
            <a:ext cx="6925843" cy="3830649"/>
          </a:xfrm>
        </p:spPr>
        <p:txBody>
          <a:bodyPr/>
          <a:lstStyle/>
          <a:p>
            <a:r>
              <a:rPr lang="es-CL" sz="2800" b="1" dirty="0">
                <a:effectLst>
                  <a:outerShdw blurRad="38100" dist="38100" dir="2700000" algn="tl">
                    <a:srgbClr val="000000">
                      <a:alpha val="43137"/>
                    </a:srgbClr>
                  </a:outerShdw>
                </a:effectLst>
              </a:rPr>
              <a:t>El ayuno representa un elemento esencial de la Vida Cristiana. Cristo mismo ayunó, y enseñó a los seres humanos a ayunar también. </a:t>
            </a:r>
          </a:p>
          <a:p>
            <a:r>
              <a:rPr lang="es-CL" sz="2800" b="1" dirty="0">
                <a:effectLst>
                  <a:outerShdw blurRad="38100" dist="38100" dir="2700000" algn="tl">
                    <a:srgbClr val="000000">
                      <a:alpha val="43137"/>
                    </a:srgbClr>
                  </a:outerShdw>
                </a:effectLst>
              </a:rPr>
              <a:t> El ayuno verdaderamente bendito es el que se hace en secreto, sin mostrarse a los demás y sin acusar a los demás. (Mateo 6,16; Romanos 14) </a:t>
            </a:r>
          </a:p>
          <a:p>
            <a:endParaRPr lang="es-CL" b="1" dirty="0">
              <a:effectLst>
                <a:outerShdw blurRad="38100" dist="38100" dir="2700000" algn="tl">
                  <a:srgbClr val="000000">
                    <a:alpha val="43137"/>
                  </a:srgbClr>
                </a:outerShdw>
              </a:effectLst>
            </a:endParaRPr>
          </a:p>
        </p:txBody>
      </p:sp>
      <p:pic>
        <p:nvPicPr>
          <p:cNvPr id="5124" name="3 Imagen" descr="careme1.jpg"/>
          <p:cNvPicPr>
            <a:picLocks noChangeAspect="1"/>
          </p:cNvPicPr>
          <p:nvPr/>
        </p:nvPicPr>
        <p:blipFill>
          <a:blip r:embed="rId3" cstate="print"/>
          <a:srcRect/>
          <a:stretch>
            <a:fillRect/>
          </a:stretch>
        </p:blipFill>
        <p:spPr bwMode="auto">
          <a:xfrm>
            <a:off x="606425" y="2109758"/>
            <a:ext cx="2749550" cy="392906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428263" y="821803"/>
            <a:ext cx="5812201" cy="5775848"/>
          </a:xfrm>
        </p:spPr>
        <p:txBody>
          <a:bodyPr/>
          <a:lstStyle/>
          <a:p>
            <a:pPr>
              <a:lnSpc>
                <a:spcPct val="90000"/>
              </a:lnSpc>
            </a:pPr>
            <a:r>
              <a:rPr lang="es-ES" altLang="es-CL" b="1" dirty="0">
                <a:effectLst>
                  <a:outerShdw blurRad="38100" dist="38100" dir="2700000" algn="tl">
                    <a:srgbClr val="000000">
                      <a:alpha val="43137"/>
                    </a:srgbClr>
                  </a:outerShdw>
                </a:effectLst>
              </a:rPr>
              <a:t>La oración es un diálogo con Dios, desde lo más profundo de nuestro ser.</a:t>
            </a:r>
          </a:p>
          <a:p>
            <a:pPr>
              <a:lnSpc>
                <a:spcPct val="90000"/>
              </a:lnSpc>
            </a:pPr>
            <a:endParaRPr lang="es-ES" altLang="es-CL" b="1" dirty="0">
              <a:effectLst>
                <a:outerShdw blurRad="38100" dist="38100" dir="2700000" algn="tl">
                  <a:srgbClr val="000000">
                    <a:alpha val="43137"/>
                  </a:srgbClr>
                </a:outerShdw>
              </a:effectLst>
            </a:endParaRPr>
          </a:p>
          <a:p>
            <a:pPr>
              <a:lnSpc>
                <a:spcPct val="90000"/>
              </a:lnSpc>
            </a:pPr>
            <a:r>
              <a:rPr lang="es-ES" altLang="es-CL" b="1" dirty="0">
                <a:effectLst>
                  <a:outerShdw blurRad="38100" dist="38100" dir="2700000" algn="tl">
                    <a:srgbClr val="000000">
                      <a:alpha val="43137"/>
                    </a:srgbClr>
                  </a:outerShdw>
                </a:effectLst>
              </a:rPr>
              <a:t>La oración es la elevación del corazón y la mente a Dios y ponerse en Su presencia.</a:t>
            </a:r>
          </a:p>
          <a:p>
            <a:pPr>
              <a:lnSpc>
                <a:spcPct val="90000"/>
              </a:lnSpc>
            </a:pPr>
            <a:endParaRPr lang="es-ES" altLang="es-CL" b="1" dirty="0">
              <a:effectLst>
                <a:outerShdw blurRad="38100" dist="38100" dir="2700000" algn="tl">
                  <a:srgbClr val="000000">
                    <a:alpha val="43137"/>
                  </a:srgbClr>
                </a:outerShdw>
              </a:effectLst>
            </a:endParaRPr>
          </a:p>
          <a:p>
            <a:pPr>
              <a:lnSpc>
                <a:spcPct val="90000"/>
              </a:lnSpc>
            </a:pPr>
            <a:r>
              <a:rPr lang="es-ES" altLang="es-CL" b="1" dirty="0">
                <a:effectLst>
                  <a:outerShdw blurRad="38100" dist="38100" dir="2700000" algn="tl">
                    <a:srgbClr val="000000">
                      <a:alpha val="43137"/>
                    </a:srgbClr>
                  </a:outerShdw>
                </a:effectLst>
              </a:rPr>
              <a:t>La oración es “caminar en la presencia de Dios.”</a:t>
            </a:r>
          </a:p>
          <a:p>
            <a:pPr>
              <a:lnSpc>
                <a:spcPct val="90000"/>
              </a:lnSpc>
            </a:pPr>
            <a:endParaRPr lang="es-ES" altLang="es-CL" b="1" dirty="0">
              <a:effectLst>
                <a:outerShdw blurRad="38100" dist="38100" dir="2700000" algn="tl">
                  <a:srgbClr val="000000">
                    <a:alpha val="43137"/>
                  </a:srgbClr>
                </a:outerShdw>
              </a:effectLst>
            </a:endParaRPr>
          </a:p>
          <a:p>
            <a:pPr>
              <a:lnSpc>
                <a:spcPct val="90000"/>
              </a:lnSpc>
            </a:pPr>
            <a:r>
              <a:rPr lang="es-ES" altLang="es-CL" b="1" dirty="0">
                <a:effectLst>
                  <a:outerShdw blurRad="38100" dist="38100" dir="2700000" algn="tl">
                    <a:srgbClr val="000000">
                      <a:alpha val="43137"/>
                    </a:srgbClr>
                  </a:outerShdw>
                </a:effectLst>
              </a:rPr>
              <a:t>La oración es un encuentro con el Dios Vivo, una relación real y viva.</a:t>
            </a:r>
          </a:p>
        </p:txBody>
      </p:sp>
      <p:pic>
        <p:nvPicPr>
          <p:cNvPr id="60420" name="Picture 4" descr="liturgy"/>
          <p:cNvPicPr>
            <a:picLocks noChangeAspect="1" noChangeArrowheads="1"/>
          </p:cNvPicPr>
          <p:nvPr/>
        </p:nvPicPr>
        <p:blipFill>
          <a:blip r:embed="rId3">
            <a:extLst>
              <a:ext uri="{28A0092B-C50C-407E-A947-70E740481C1C}">
                <a14:useLocalDpi xmlns:a14="http://schemas.microsoft.com/office/drawing/2010/main" val="0"/>
              </a:ext>
            </a:extLst>
          </a:blip>
          <a:srcRect l="5225" r="29001"/>
          <a:stretch>
            <a:fillRect/>
          </a:stretch>
        </p:blipFill>
        <p:spPr bwMode="auto">
          <a:xfrm>
            <a:off x="7370964" y="601883"/>
            <a:ext cx="4176712"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28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775504" y="590310"/>
            <a:ext cx="5613721" cy="5646980"/>
          </a:xfrm>
        </p:spPr>
        <p:txBody>
          <a:bodyPr>
            <a:normAutofit/>
          </a:bodyPr>
          <a:lstStyle/>
          <a:p>
            <a:pPr>
              <a:lnSpc>
                <a:spcPct val="80000"/>
              </a:lnSpc>
            </a:pPr>
            <a:r>
              <a:rPr lang="es-CL" altLang="es-CL" sz="2800" b="1" dirty="0">
                <a:effectLst>
                  <a:outerShdw blurRad="38100" dist="38100" dir="2700000" algn="tl">
                    <a:srgbClr val="000000">
                      <a:alpha val="43137"/>
                    </a:srgbClr>
                  </a:outerShdw>
                </a:effectLst>
              </a:rPr>
              <a:t>El propósito de la oración es la comunión con Dios y llegar a ser capaz de cumplir su voluntad. </a:t>
            </a:r>
          </a:p>
          <a:p>
            <a:pPr>
              <a:lnSpc>
                <a:spcPct val="80000"/>
              </a:lnSpc>
            </a:pPr>
            <a:endParaRPr lang="es-CL" altLang="es-CL" sz="2800" b="1" dirty="0">
              <a:effectLst>
                <a:outerShdw blurRad="38100" dist="38100" dir="2700000" algn="tl">
                  <a:srgbClr val="000000">
                    <a:alpha val="43137"/>
                  </a:srgbClr>
                </a:outerShdw>
              </a:effectLst>
            </a:endParaRPr>
          </a:p>
          <a:p>
            <a:pPr>
              <a:lnSpc>
                <a:spcPct val="80000"/>
              </a:lnSpc>
            </a:pPr>
            <a:r>
              <a:rPr lang="es-CL" altLang="es-CL" sz="2800" b="1" dirty="0">
                <a:effectLst>
                  <a:outerShdw blurRad="38100" dist="38100" dir="2700000" algn="tl">
                    <a:srgbClr val="000000">
                      <a:alpha val="43137"/>
                    </a:srgbClr>
                  </a:outerShdw>
                </a:effectLst>
              </a:rPr>
              <a:t>Los cristianos oran para poder conocer a Dios y cumplir Sus mandamientos.</a:t>
            </a:r>
          </a:p>
          <a:p>
            <a:pPr>
              <a:lnSpc>
                <a:spcPct val="80000"/>
              </a:lnSpc>
            </a:pPr>
            <a:endParaRPr lang="es-CL" altLang="es-CL" sz="2800" b="1" dirty="0">
              <a:effectLst>
                <a:outerShdw blurRad="38100" dist="38100" dir="2700000" algn="tl">
                  <a:srgbClr val="000000">
                    <a:alpha val="43137"/>
                  </a:srgbClr>
                </a:outerShdw>
              </a:effectLst>
            </a:endParaRPr>
          </a:p>
          <a:p>
            <a:pPr>
              <a:lnSpc>
                <a:spcPct val="80000"/>
              </a:lnSpc>
            </a:pPr>
            <a:r>
              <a:rPr lang="es-CL" altLang="es-CL" sz="2800" b="1" dirty="0">
                <a:effectLst>
                  <a:outerShdw blurRad="38100" dist="38100" dir="2700000" algn="tl">
                    <a:srgbClr val="000000">
                      <a:alpha val="43137"/>
                    </a:srgbClr>
                  </a:outerShdw>
                </a:effectLst>
              </a:rPr>
              <a:t>Orar no es simplemente repetir palabras.</a:t>
            </a:r>
            <a:endParaRPr lang="es-ES" altLang="es-CL" sz="2800" b="1" dirty="0">
              <a:effectLst>
                <a:outerShdw blurRad="38100" dist="38100" dir="2700000" algn="tl">
                  <a:srgbClr val="000000">
                    <a:alpha val="43137"/>
                  </a:srgbClr>
                </a:outerShdw>
              </a:effectLst>
            </a:endParaRPr>
          </a:p>
        </p:txBody>
      </p:sp>
      <p:pic>
        <p:nvPicPr>
          <p:cNvPr id="63492" name="Picture 4" descr="saintsg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555" y="590310"/>
            <a:ext cx="4756150"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75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5312781" y="-2"/>
            <a:ext cx="6879220" cy="6858001"/>
          </a:xfrm>
        </p:spPr>
        <p:style>
          <a:lnRef idx="2">
            <a:schemeClr val="dk1">
              <a:shade val="50000"/>
            </a:schemeClr>
          </a:lnRef>
          <a:fillRef idx="1">
            <a:schemeClr val="dk1"/>
          </a:fillRef>
          <a:effectRef idx="0">
            <a:schemeClr val="dk1"/>
          </a:effectRef>
          <a:fontRef idx="minor">
            <a:schemeClr val="lt1"/>
          </a:fontRef>
        </p:style>
        <p:txBody>
          <a:bodyPr>
            <a:normAutofit/>
          </a:bodyPr>
          <a:lstStyle/>
          <a:p>
            <a:pPr>
              <a:lnSpc>
                <a:spcPct val="150000"/>
              </a:lnSpc>
            </a:pPr>
            <a:r>
              <a:rPr lang="es-CL" b="1" dirty="0">
                <a:effectLst>
                  <a:outerShdw blurRad="38100" dist="38100" dir="2700000" algn="tl">
                    <a:srgbClr val="000000">
                      <a:alpha val="43137"/>
                    </a:srgbClr>
                  </a:outerShdw>
                </a:effectLst>
              </a:rPr>
              <a:t>Puesto que el Dios es personal, no podemos conocerlo fuera de la relación amorosa con Él, la cual cultiva la oración. </a:t>
            </a:r>
          </a:p>
          <a:p>
            <a:pPr>
              <a:lnSpc>
                <a:spcPct val="150000"/>
              </a:lnSpc>
            </a:pPr>
            <a:r>
              <a:rPr lang="es-CL" b="1" dirty="0">
                <a:effectLst>
                  <a:outerShdw blurRad="38100" dist="38100" dir="2700000" algn="tl">
                    <a:srgbClr val="000000">
                      <a:alpha val="43137"/>
                    </a:srgbClr>
                  </a:outerShdw>
                </a:effectLst>
              </a:rPr>
              <a:t>Si el Dios fuera idea, podríamos conocerlo con pruebas y demostraciones lógicas intelectuales. </a:t>
            </a:r>
          </a:p>
          <a:p>
            <a:pPr>
              <a:lnSpc>
                <a:spcPct val="150000"/>
              </a:lnSpc>
            </a:pPr>
            <a:r>
              <a:rPr lang="es-CL" b="1" dirty="0">
                <a:effectLst>
                  <a:outerShdw blurRad="38100" dist="38100" dir="2700000" algn="tl">
                    <a:srgbClr val="000000">
                      <a:alpha val="43137"/>
                    </a:srgbClr>
                  </a:outerShdw>
                </a:effectLst>
              </a:rPr>
              <a:t>Ora y a la vez ama a Dios para conocerle, podríamos decirle aquel que lo busca. </a:t>
            </a:r>
          </a:p>
          <a:p>
            <a:pPr>
              <a:lnSpc>
                <a:spcPct val="150000"/>
              </a:lnSpc>
            </a:pPr>
            <a:r>
              <a:rPr lang="es-CL" b="1" dirty="0">
                <a:effectLst>
                  <a:outerShdw blurRad="38100" dist="38100" dir="2700000" algn="tl">
                    <a:srgbClr val="000000">
                      <a:alpha val="43137"/>
                    </a:srgbClr>
                  </a:outerShdw>
                </a:effectLst>
              </a:rPr>
              <a:t>El que ora es teólogo y el buen teólogo es el que ora, según San </a:t>
            </a:r>
            <a:r>
              <a:rPr lang="es-CL" b="1" dirty="0" err="1">
                <a:effectLst>
                  <a:outerShdw blurRad="38100" dist="38100" dir="2700000" algn="tl">
                    <a:srgbClr val="000000">
                      <a:alpha val="43137"/>
                    </a:srgbClr>
                  </a:outerShdw>
                </a:effectLst>
              </a:rPr>
              <a:t>Nilos</a:t>
            </a:r>
            <a:r>
              <a:rPr lang="es-CL" b="1" dirty="0">
                <a:effectLst>
                  <a:outerShdw blurRad="38100" dist="38100" dir="2700000" algn="tl">
                    <a:srgbClr val="000000">
                      <a:alpha val="43137"/>
                    </a:srgbClr>
                  </a:outerShdw>
                </a:effectLst>
              </a:rPr>
              <a:t> el Asceta, </a:t>
            </a:r>
            <a:r>
              <a:rPr lang="es-CL" b="1" dirty="0" err="1">
                <a:effectLst>
                  <a:outerShdw blurRad="38100" dist="38100" dir="2700000" algn="tl">
                    <a:srgbClr val="000000">
                      <a:alpha val="43137"/>
                    </a:srgbClr>
                  </a:outerShdw>
                </a:effectLst>
              </a:rPr>
              <a:t>Filocalía</a:t>
            </a:r>
            <a:r>
              <a:rPr lang="es-CL" b="1" dirty="0">
                <a:effectLst>
                  <a:outerShdw blurRad="38100" dist="38100" dir="2700000" algn="tl">
                    <a:srgbClr val="000000">
                      <a:alpha val="43137"/>
                    </a:srgbClr>
                  </a:outerShdw>
                </a:effectLst>
              </a:rPr>
              <a:t>.</a:t>
            </a:r>
          </a:p>
        </p:txBody>
      </p:sp>
      <p:pic>
        <p:nvPicPr>
          <p:cNvPr id="75778" name="Picture 2" descr="Resultado de imagen para San Nilo el Asce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312780" cy="687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70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0" y="0"/>
            <a:ext cx="6406226"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Por la oración el inaccesible Dios se hace accesible, de desconocido pasa a ser conocido. </a:t>
            </a:r>
          </a:p>
          <a:p>
            <a:r>
              <a:rPr lang="es-CL" b="1" dirty="0">
                <a:effectLst>
                  <a:outerShdw blurRad="38100" dist="38100" dir="2700000" algn="tl">
                    <a:srgbClr val="000000">
                      <a:alpha val="43137"/>
                    </a:srgbClr>
                  </a:outerShdw>
                </a:effectLst>
              </a:rPr>
              <a:t>El Dios ajeno se convierte en huésped, familiar y amigo.</a:t>
            </a:r>
          </a:p>
          <a:p>
            <a:r>
              <a:rPr lang="es-CL" b="1" dirty="0">
                <a:effectLst>
                  <a:outerShdw blurRad="38100" dist="38100" dir="2700000" algn="tl">
                    <a:srgbClr val="000000">
                      <a:alpha val="43137"/>
                    </a:srgbClr>
                  </a:outerShdw>
                </a:effectLst>
              </a:rPr>
              <a:t>Esta vía, camino, nos la indicó el </a:t>
            </a:r>
            <a:r>
              <a:rPr lang="es-CL" b="1" dirty="0" err="1">
                <a:effectLst>
                  <a:outerShdw blurRad="38100" dist="38100" dir="2700000" algn="tl">
                    <a:srgbClr val="000000">
                      <a:alpha val="43137"/>
                    </a:srgbClr>
                  </a:outerShdw>
                </a:effectLst>
              </a:rPr>
              <a:t>Θεάνθρω</a:t>
            </a:r>
            <a:r>
              <a:rPr lang="es-CL" b="1" dirty="0">
                <a:effectLst>
                  <a:outerShdw blurRad="38100" dist="38100" dir="2700000" algn="tl">
                    <a:srgbClr val="000000">
                      <a:alpha val="43137"/>
                    </a:srgbClr>
                  </a:outerShdw>
                </a:effectLst>
              </a:rPr>
              <a:t>πος (Zeántropos Dios y hombre) nuestro Señor. El Señor Jesús Cristo oraba a menudo siendo nuestro modelo para seguir sus huellas.</a:t>
            </a:r>
          </a:p>
          <a:p>
            <a:r>
              <a:rPr lang="es-CL" b="1" dirty="0">
                <a:effectLst>
                  <a:outerShdw blurRad="38100" dist="38100" dir="2700000" algn="tl">
                    <a:srgbClr val="000000">
                      <a:alpha val="43137"/>
                    </a:srgbClr>
                  </a:outerShdw>
                </a:effectLst>
              </a:rPr>
              <a:t>Nos enseñó que debemos orar con humildad, sin resentimientos y con paciencia. </a:t>
            </a:r>
          </a:p>
          <a:p>
            <a:r>
              <a:rPr lang="es-CL" b="1" dirty="0">
                <a:effectLst>
                  <a:outerShdw blurRad="38100" dist="38100" dir="2700000" algn="tl">
                    <a:srgbClr val="000000">
                      <a:alpha val="43137"/>
                    </a:srgbClr>
                  </a:outerShdw>
                </a:effectLst>
              </a:rPr>
              <a:t>Nos dejó también el ejemplo de oración conocida por todos los Cristianos como la “Oración del Señor”, o el “Padre Nuestro”.</a:t>
            </a:r>
          </a:p>
          <a:p>
            <a:endParaRPr lang="es-CL" b="1" dirty="0">
              <a:effectLst>
                <a:outerShdw blurRad="38100" dist="38100" dir="2700000" algn="tl">
                  <a:srgbClr val="000000">
                    <a:alpha val="43137"/>
                  </a:srgbClr>
                </a:outerShdw>
              </a:effectLst>
            </a:endParaRPr>
          </a:p>
        </p:txBody>
      </p:sp>
      <p:pic>
        <p:nvPicPr>
          <p:cNvPr id="76802" name="Picture 2" descr="Resultado de imagen para huesped"/>
          <p:cNvPicPr>
            <a:picLocks noChangeAspect="1" noChangeArrowheads="1"/>
          </p:cNvPicPr>
          <p:nvPr/>
        </p:nvPicPr>
        <p:blipFill rotWithShape="1">
          <a:blip r:embed="rId2">
            <a:extLst>
              <a:ext uri="{28A0092B-C50C-407E-A947-70E740481C1C}">
                <a14:useLocalDpi xmlns:a14="http://schemas.microsoft.com/office/drawing/2010/main" val="0"/>
              </a:ext>
            </a:extLst>
          </a:blip>
          <a:srcRect l="44241"/>
          <a:stretch/>
        </p:blipFill>
        <p:spPr bwMode="auto">
          <a:xfrm>
            <a:off x="6406226" y="636608"/>
            <a:ext cx="5785774" cy="549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1" y="753228"/>
            <a:ext cx="6622522" cy="1080938"/>
          </a:xfrm>
        </p:spPr>
        <p:txBody>
          <a:bodyPr>
            <a:normAutofit/>
          </a:bodyPr>
          <a:lstStyle/>
          <a:p>
            <a:r>
              <a:rPr lang="es-CL" dirty="0"/>
              <a:t>Sacramento: Existía antes del Cristianismo. </a:t>
            </a:r>
            <a:r>
              <a:rPr lang="es-CL" i="1" dirty="0"/>
              <a:t>(Cristianizar)</a:t>
            </a:r>
          </a:p>
        </p:txBody>
      </p:sp>
      <p:sp>
        <p:nvSpPr>
          <p:cNvPr id="3" name="Marcador de contenido 2"/>
          <p:cNvSpPr>
            <a:spLocks noGrp="1"/>
          </p:cNvSpPr>
          <p:nvPr>
            <p:ph idx="1"/>
          </p:nvPr>
        </p:nvSpPr>
        <p:spPr>
          <a:xfrm>
            <a:off x="124268" y="2174789"/>
            <a:ext cx="5905830" cy="4053016"/>
          </a:xfrm>
        </p:spPr>
        <p:txBody>
          <a:bodyPr>
            <a:normAutofit lnSpcReduction="10000"/>
          </a:bodyPr>
          <a:lstStyle/>
          <a:p>
            <a:r>
              <a:rPr lang="es-CL" b="1" dirty="0">
                <a:effectLst>
                  <a:outerShdw blurRad="38100" dist="38100" dir="2700000" algn="tl">
                    <a:srgbClr val="000000">
                      <a:alpha val="43137"/>
                    </a:srgbClr>
                  </a:outerShdw>
                </a:effectLst>
              </a:rPr>
              <a:t>La palabra sacramento se deriva del latín </a:t>
            </a:r>
            <a:r>
              <a:rPr lang="es-CL" b="1" i="1" dirty="0" err="1">
                <a:effectLst>
                  <a:outerShdw blurRad="38100" dist="38100" dir="2700000" algn="tl">
                    <a:srgbClr val="000000">
                      <a:alpha val="43137"/>
                    </a:srgbClr>
                  </a:outerShdw>
                </a:effectLst>
              </a:rPr>
              <a:t>sacramentum</a:t>
            </a:r>
            <a:r>
              <a:rPr lang="es-CL" b="1" dirty="0">
                <a:effectLst>
                  <a:outerShdw blurRad="38100" dist="38100" dir="2700000" algn="tl">
                    <a:srgbClr val="000000">
                      <a:alpha val="43137"/>
                    </a:srgbClr>
                  </a:outerShdw>
                </a:effectLst>
              </a:rPr>
              <a:t>, que significa "una cosa consagrada" </a:t>
            </a:r>
          </a:p>
          <a:p>
            <a:r>
              <a:rPr lang="es-CL" b="1" dirty="0" err="1">
                <a:effectLst>
                  <a:outerShdw blurRad="38100" dist="38100" dir="2700000" algn="tl">
                    <a:srgbClr val="000000">
                      <a:alpha val="43137"/>
                    </a:srgbClr>
                  </a:outerShdw>
                </a:effectLst>
              </a:rPr>
              <a:t>Mentum</a:t>
            </a:r>
            <a:r>
              <a:rPr lang="es-CL" b="1" dirty="0">
                <a:effectLst>
                  <a:outerShdw blurRad="38100" dist="38100" dir="2700000" algn="tl">
                    <a:srgbClr val="000000">
                      <a:alpha val="43137"/>
                    </a:srgbClr>
                  </a:outerShdw>
                </a:effectLst>
              </a:rPr>
              <a:t>: Algo, Medio, Modo (Ali(nutrir)</a:t>
            </a:r>
            <a:r>
              <a:rPr lang="es-CL" b="1" dirty="0" err="1">
                <a:effectLst>
                  <a:outerShdw blurRad="38100" dist="38100" dir="2700000" algn="tl">
                    <a:srgbClr val="000000">
                      <a:alpha val="43137"/>
                    </a:srgbClr>
                  </a:outerShdw>
                </a:effectLst>
              </a:rPr>
              <a:t>mento</a:t>
            </a:r>
            <a:r>
              <a:rPr lang="es-CL" b="1" dirty="0">
                <a:effectLst>
                  <a:outerShdw blurRad="38100" dist="38100" dir="2700000" algn="tl">
                    <a:srgbClr val="000000">
                      <a:alpha val="43137"/>
                    </a:srgbClr>
                  </a:outerShdw>
                </a:effectLst>
              </a:rPr>
              <a:t>, </a:t>
            </a:r>
            <a:r>
              <a:rPr lang="es-CL" b="1" dirty="0" err="1">
                <a:effectLst>
                  <a:outerShdw blurRad="38100" dist="38100" dir="2700000" algn="tl">
                    <a:srgbClr val="000000">
                      <a:alpha val="43137"/>
                    </a:srgbClr>
                  </a:outerShdw>
                </a:effectLst>
              </a:rPr>
              <a:t>Docu</a:t>
            </a:r>
            <a:r>
              <a:rPr lang="es-CL" b="1" dirty="0">
                <a:effectLst>
                  <a:outerShdw blurRad="38100" dist="38100" dir="2700000" algn="tl">
                    <a:srgbClr val="000000">
                      <a:alpha val="43137"/>
                    </a:srgbClr>
                  </a:outerShdw>
                </a:effectLst>
              </a:rPr>
              <a:t>(enseñar)</a:t>
            </a:r>
            <a:r>
              <a:rPr lang="es-CL" b="1" dirty="0" err="1">
                <a:effectLst>
                  <a:outerShdw blurRad="38100" dist="38100" dir="2700000" algn="tl">
                    <a:srgbClr val="000000">
                      <a:alpha val="43137"/>
                    </a:srgbClr>
                  </a:outerShdw>
                </a:effectLst>
              </a:rPr>
              <a:t>mento</a:t>
            </a:r>
            <a:r>
              <a:rPr lang="es-CL" b="1" dirty="0">
                <a:effectLst>
                  <a:outerShdw blurRad="38100" dist="38100" dir="2700000" algn="tl">
                    <a:srgbClr val="000000">
                      <a:alpha val="43137"/>
                    </a:srgbClr>
                  </a:outerShdw>
                </a:effectLst>
              </a:rPr>
              <a:t>, Testamento, </a:t>
            </a:r>
            <a:r>
              <a:rPr lang="es-CL" b="1" dirty="0" err="1">
                <a:effectLst>
                  <a:outerShdw blurRad="38100" dist="38100" dir="2700000" algn="tl">
                    <a:srgbClr val="000000">
                      <a:alpha val="43137"/>
                    </a:srgbClr>
                  </a:outerShdw>
                </a:effectLst>
              </a:rPr>
              <a:t>Tor</a:t>
            </a:r>
            <a:r>
              <a:rPr lang="es-CL" b="1" dirty="0">
                <a:effectLst>
                  <a:outerShdw blurRad="38100" dist="38100" dir="2700000" algn="tl">
                    <a:srgbClr val="000000">
                      <a:alpha val="43137"/>
                    </a:srgbClr>
                  </a:outerShdw>
                </a:effectLst>
              </a:rPr>
              <a:t>(torcer)</a:t>
            </a:r>
            <a:r>
              <a:rPr lang="es-CL" b="1" dirty="0" err="1">
                <a:effectLst>
                  <a:outerShdw blurRad="38100" dist="38100" dir="2700000" algn="tl">
                    <a:srgbClr val="000000">
                      <a:alpha val="43137"/>
                    </a:srgbClr>
                  </a:outerShdw>
                </a:effectLst>
              </a:rPr>
              <a:t>mento</a:t>
            </a:r>
            <a:r>
              <a:rPr lang="es-CL" b="1" dirty="0">
                <a:effectLst>
                  <a:outerShdw blurRad="38100" dist="38100" dir="2700000" algn="tl">
                    <a:srgbClr val="000000">
                      <a:alpha val="43137"/>
                    </a:srgbClr>
                  </a:outerShdw>
                </a:effectLst>
              </a:rPr>
              <a:t>, etc.)</a:t>
            </a:r>
          </a:p>
          <a:p>
            <a:r>
              <a:rPr lang="es-CL" b="1" dirty="0">
                <a:effectLst>
                  <a:outerShdw blurRad="38100" dist="38100" dir="2700000" algn="tl">
                    <a:srgbClr val="000000">
                      <a:alpha val="43137"/>
                    </a:srgbClr>
                  </a:outerShdw>
                </a:effectLst>
              </a:rPr>
              <a:t>Juramento Solemne al Emperador-Dios para ser parte del ejército. </a:t>
            </a:r>
          </a:p>
          <a:p>
            <a:r>
              <a:rPr lang="es-CL" b="1" dirty="0">
                <a:effectLst>
                  <a:outerShdw blurRad="38100" dist="38100" dir="2700000" algn="tl">
                    <a:srgbClr val="000000">
                      <a:alpha val="43137"/>
                    </a:srgbClr>
                  </a:outerShdw>
                </a:effectLst>
              </a:rPr>
              <a:t>Recibía el Sello o anillo y estaba dispuesto no solo a matar pero también a morir.</a:t>
            </a:r>
          </a:p>
        </p:txBody>
      </p:sp>
      <p:pic>
        <p:nvPicPr>
          <p:cNvPr id="2050" name="Picture 2" descr="Resultado de imagen para soldado ro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342" y="4201297"/>
            <a:ext cx="28575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soldado romano s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168" y="4201297"/>
            <a:ext cx="3062197" cy="25241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2.bp.blogspot.com/-dP3DpEqla2Y/UioMize4mdI/AAAAAAAAAPo/QfCcGBsgeSg/s1600/Augus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629" y="622257"/>
            <a:ext cx="2543175"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03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Sacro - Santo</a:t>
            </a:r>
          </a:p>
        </p:txBody>
      </p:sp>
      <p:sp>
        <p:nvSpPr>
          <p:cNvPr id="4" name="Rectangle 1"/>
          <p:cNvSpPr>
            <a:spLocks noGrp="1" noChangeArrowheads="1"/>
          </p:cNvSpPr>
          <p:nvPr>
            <p:ph idx="1"/>
          </p:nvPr>
        </p:nvSpPr>
        <p:spPr bwMode="auto">
          <a:xfrm>
            <a:off x="334483" y="2089833"/>
            <a:ext cx="515276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La palabra griega </a:t>
            </a:r>
            <a:r>
              <a:rPr kumimoji="0" lang="es-ES_tradnl" altLang="es-CL" sz="1800" b="1" i="1" u="none" strike="noStrike" cap="none" normalizeH="0" baseline="0" dirty="0" err="1">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hagios</a:t>
            </a: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 significa literalmente "separados." </a:t>
            </a:r>
          </a:p>
          <a:p>
            <a:pPr marL="0" indent="0">
              <a:lnSpc>
                <a:spcPct val="100000"/>
              </a:lnSpc>
              <a:buNone/>
            </a:pPr>
            <a:endPar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endParaRPr>
          </a:p>
          <a:p>
            <a:pPr>
              <a:lnSpc>
                <a:spcPct val="100000"/>
              </a:lnSpc>
            </a:pP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Una persona que es </a:t>
            </a:r>
            <a:r>
              <a:rPr kumimoji="0" lang="es-ES_tradnl" altLang="es-CL" sz="1800" b="1" i="1" u="none" strike="noStrike" cap="none" normalizeH="0" baseline="0" dirty="0" err="1">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hagios</a:t>
            </a: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 es aquel que está separado del mundo para ser consagrado a Dios.</a:t>
            </a:r>
          </a:p>
          <a:p>
            <a:pPr marL="0" indent="0">
              <a:lnSpc>
                <a:spcPct val="100000"/>
              </a:lnSpc>
              <a:buNone/>
            </a:pPr>
            <a:endPar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endParaRPr>
          </a:p>
          <a:p>
            <a:pPr>
              <a:lnSpc>
                <a:spcPct val="100000"/>
              </a:lnSpc>
            </a:pP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“Santificar" significa "apartado" o "el estado de estar separados." </a:t>
            </a:r>
          </a:p>
          <a:p>
            <a:pPr>
              <a:lnSpc>
                <a:spcPct val="100000"/>
              </a:lnSpc>
            </a:pPr>
            <a:endPar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endParaRPr>
          </a:p>
          <a:p>
            <a:pPr>
              <a:lnSpc>
                <a:spcPct val="100000"/>
              </a:lnSpc>
            </a:pPr>
            <a:r>
              <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La persona santificada o cosa ha sido separado o separada de otras personas que no son santos a una posición y relación delante de Dios.</a:t>
            </a:r>
          </a:p>
          <a:p>
            <a:pPr marL="0" indent="0">
              <a:lnSpc>
                <a:spcPct val="100000"/>
              </a:lnSpc>
              <a:buNone/>
            </a:pPr>
            <a:endPar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endParaRPr>
          </a:p>
          <a:p>
            <a:pPr>
              <a:lnSpc>
                <a:spcPct val="100000"/>
              </a:lnSpc>
            </a:pPr>
            <a:r>
              <a:rPr lang="es-ES_tradnl" altLang="es-CL" sz="1800" b="1" dirty="0">
                <a:effectLst>
                  <a:outerShdw blurRad="38100" dist="38100" dir="2700000" algn="tl">
                    <a:srgbClr val="000000">
                      <a:alpha val="43137"/>
                    </a:srgbClr>
                  </a:outerShdw>
                </a:effectLst>
                <a:latin typeface="Trebuchet MS" panose="020B0603020202020204" pitchFamily="34" charset="0"/>
                <a:cs typeface="Tahoma" panose="020B0604030504040204" pitchFamily="34" charset="0"/>
              </a:rPr>
              <a:t>Me separo de lo impuro para estar con Dios.</a:t>
            </a:r>
            <a:endParaRPr kumimoji="0" lang="es-ES_tradnl" altLang="es-CL" sz="1800" b="1" i="0" u="none" strike="noStrike" cap="none" normalizeH="0" baseline="0" dirty="0">
              <a:ln>
                <a:noFill/>
              </a:ln>
              <a:effectLst>
                <a:outerShdw blurRad="38100" dist="38100" dir="2700000" algn="tl">
                  <a:srgbClr val="000000">
                    <a:alpha val="43137"/>
                  </a:srgbClr>
                </a:outerShdw>
              </a:effectLst>
              <a:latin typeface="Trebuchet MS" panose="020B0603020202020204" pitchFamily="34" charset="0"/>
              <a:cs typeface="Tahoma" panose="020B0604030504040204" pitchFamily="34" charset="0"/>
            </a:endParaRPr>
          </a:p>
        </p:txBody>
      </p:sp>
      <p:pic>
        <p:nvPicPr>
          <p:cNvPr id="1027" name="Picture 3" descr="Resultado de imagen para filtr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433" y="614448"/>
            <a:ext cx="4410075" cy="56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496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i="1" dirty="0" err="1"/>
              <a:t>Mysterion</a:t>
            </a:r>
            <a:r>
              <a:rPr lang="es-CL" i="1" dirty="0"/>
              <a:t> - </a:t>
            </a:r>
            <a:r>
              <a:rPr lang="es-CL" i="1" dirty="0" err="1"/>
              <a:t>Myo</a:t>
            </a:r>
            <a:endParaRPr lang="es-CL" i="1" dirty="0"/>
          </a:p>
        </p:txBody>
      </p:sp>
      <p:sp>
        <p:nvSpPr>
          <p:cNvPr id="3" name="Marcador de contenido 2"/>
          <p:cNvSpPr>
            <a:spLocks noGrp="1"/>
          </p:cNvSpPr>
          <p:nvPr>
            <p:ph idx="1"/>
          </p:nvPr>
        </p:nvSpPr>
        <p:spPr>
          <a:xfrm>
            <a:off x="680321" y="2113005"/>
            <a:ext cx="5325063" cy="4213654"/>
          </a:xfrm>
        </p:spPr>
        <p:txBody>
          <a:bodyPr>
            <a:normAutofit fontScale="92500" lnSpcReduction="10000"/>
          </a:bodyPr>
          <a:lstStyle/>
          <a:p>
            <a:r>
              <a:rPr lang="es-CL" b="1" dirty="0">
                <a:effectLst>
                  <a:outerShdw blurRad="38100" dist="38100" dir="2700000" algn="tl">
                    <a:srgbClr val="000000">
                      <a:alpha val="43137"/>
                    </a:srgbClr>
                  </a:outerShdw>
                </a:effectLst>
              </a:rPr>
              <a:t>Esta es la traducción latina de la </a:t>
            </a:r>
            <a:r>
              <a:rPr lang="es-CL" b="1" dirty="0" err="1">
                <a:effectLst>
                  <a:outerShdw blurRad="38100" dist="38100" dir="2700000" algn="tl">
                    <a:srgbClr val="000000">
                      <a:alpha val="43137"/>
                    </a:srgbClr>
                  </a:outerShdw>
                </a:effectLst>
              </a:rPr>
              <a:t>mystérion</a:t>
            </a:r>
            <a:r>
              <a:rPr lang="es-CL" b="1" dirty="0">
                <a:effectLst>
                  <a:outerShdw blurRad="38100" dist="38100" dir="2700000" algn="tl">
                    <a:srgbClr val="000000">
                      <a:alpha val="43137"/>
                    </a:srgbClr>
                  </a:outerShdw>
                </a:effectLst>
              </a:rPr>
              <a:t> griego, que significa "misterio", que es el término más utilizado por los cristianos ortodoxos.</a:t>
            </a:r>
          </a:p>
          <a:p>
            <a:r>
              <a:rPr lang="es-CL" b="1" dirty="0">
                <a:effectLst>
                  <a:outerShdw blurRad="38100" dist="38100" dir="2700000" algn="tl">
                    <a:srgbClr val="000000">
                      <a:alpha val="43137"/>
                    </a:srgbClr>
                  </a:outerShdw>
                </a:effectLst>
              </a:rPr>
              <a:t>Iniciado, Secreto, no es sinónimo de desconocido.</a:t>
            </a:r>
          </a:p>
          <a:p>
            <a:r>
              <a:rPr lang="es-CL" b="1" dirty="0">
                <a:effectLst>
                  <a:outerShdw blurRad="38100" dist="38100" dir="2700000" algn="tl">
                    <a:srgbClr val="000000">
                      <a:alpha val="43137"/>
                    </a:srgbClr>
                  </a:outerShdw>
                </a:effectLst>
              </a:rPr>
              <a:t>Cerrar los ojos o los labios.</a:t>
            </a:r>
          </a:p>
          <a:p>
            <a:r>
              <a:rPr lang="es-CL" b="1" dirty="0" err="1">
                <a:effectLst>
                  <a:outerShdw blurRad="38100" dist="38100" dir="2700000" algn="tl">
                    <a:srgbClr val="000000">
                      <a:alpha val="43137"/>
                    </a:srgbClr>
                  </a:outerShdw>
                </a:effectLst>
              </a:rPr>
              <a:t>Mmmmm</a:t>
            </a:r>
            <a:r>
              <a:rPr lang="es-CL" b="1" dirty="0">
                <a:effectLst>
                  <a:outerShdw blurRad="38100" dist="38100" dir="2700000" algn="tl">
                    <a:srgbClr val="000000">
                      <a:alpha val="43137"/>
                    </a:srgbClr>
                  </a:outerShdw>
                </a:effectLst>
              </a:rPr>
              <a:t> (mudo)</a:t>
            </a:r>
          </a:p>
          <a:p>
            <a:r>
              <a:rPr lang="es-CL" b="1" dirty="0">
                <a:effectLst>
                  <a:outerShdw blurRad="38100" dist="38100" dir="2700000" algn="tl">
                    <a:srgbClr val="000000">
                      <a:alpha val="43137"/>
                    </a:srgbClr>
                  </a:outerShdw>
                </a:effectLst>
              </a:rPr>
              <a:t>Templos Cerrados – Las Puertas¡¡</a:t>
            </a:r>
          </a:p>
          <a:p>
            <a:r>
              <a:rPr lang="es-CL" b="1" dirty="0">
                <a:effectLst>
                  <a:outerShdw blurRad="38100" dist="38100" dir="2700000" algn="tl">
                    <a:srgbClr val="000000">
                      <a:alpha val="43137"/>
                    </a:srgbClr>
                  </a:outerShdw>
                </a:effectLst>
              </a:rPr>
              <a:t>Más allá del entendimiento racional</a:t>
            </a:r>
          </a:p>
          <a:p>
            <a:r>
              <a:rPr lang="es-CL" dirty="0"/>
              <a:t>Y no revelaré tus misterios…</a:t>
            </a:r>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3074" name="Picture 2" descr="Resultado de imagen para miste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184" y="138810"/>
            <a:ext cx="2075688" cy="21037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misterios del mu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197" y="3366873"/>
            <a:ext cx="4005649" cy="2253178"/>
          </a:xfrm>
          <a:prstGeom prst="rect">
            <a:avLst/>
          </a:prstGeom>
          <a:noFill/>
          <a:extLst>
            <a:ext uri="{909E8E84-426E-40DD-AFC4-6F175D3DCCD1}">
              <a14:hiddenFill xmlns:a14="http://schemas.microsoft.com/office/drawing/2010/main">
                <a:solidFill>
                  <a:srgbClr val="FFFFFF"/>
                </a:solidFill>
              </a14:hiddenFill>
            </a:ext>
          </a:extLst>
        </p:spPr>
      </p:pic>
      <p:sp>
        <p:nvSpPr>
          <p:cNvPr id="4" name="Señal de prohibido 3"/>
          <p:cNvSpPr/>
          <p:nvPr/>
        </p:nvSpPr>
        <p:spPr>
          <a:xfrm>
            <a:off x="6851636" y="2318672"/>
            <a:ext cx="4264770" cy="4349579"/>
          </a:xfrm>
          <a:prstGeom prst="noSmoking">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2015444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Misterio</a:t>
            </a:r>
            <a:endParaRPr lang="es-CL" dirty="0"/>
          </a:p>
        </p:txBody>
      </p:sp>
      <p:sp>
        <p:nvSpPr>
          <p:cNvPr id="3" name="Marcador de contenido 2"/>
          <p:cNvSpPr>
            <a:spLocks noGrp="1"/>
          </p:cNvSpPr>
          <p:nvPr>
            <p:ph idx="1"/>
          </p:nvPr>
        </p:nvSpPr>
        <p:spPr>
          <a:xfrm>
            <a:off x="680321" y="1977080"/>
            <a:ext cx="4287095" cy="4720281"/>
          </a:xfrm>
        </p:spPr>
        <p:txBody>
          <a:bodyPr>
            <a:normAutofit/>
          </a:bodyPr>
          <a:lstStyle/>
          <a:p>
            <a:r>
              <a:rPr lang="es-CL" sz="2800" b="1" dirty="0">
                <a:effectLst>
                  <a:outerShdw blurRad="38100" dist="38100" dir="2700000" algn="tl">
                    <a:srgbClr val="000000">
                      <a:alpha val="43137"/>
                    </a:srgbClr>
                  </a:outerShdw>
                </a:effectLst>
              </a:rPr>
              <a:t>La palabra </a:t>
            </a:r>
            <a:r>
              <a:rPr lang="es-CL" sz="2800" b="1" i="1" dirty="0">
                <a:effectLst>
                  <a:outerShdw blurRad="38100" dist="38100" dir="2700000" algn="tl">
                    <a:srgbClr val="000000">
                      <a:alpha val="43137"/>
                    </a:srgbClr>
                  </a:outerShdw>
                </a:effectLst>
              </a:rPr>
              <a:t>misterio,</a:t>
            </a:r>
            <a:r>
              <a:rPr lang="es-CL" sz="2800" b="1" dirty="0">
                <a:effectLst>
                  <a:outerShdw blurRad="38100" dist="38100" dir="2700000" algn="tl">
                    <a:srgbClr val="000000">
                      <a:alpha val="43137"/>
                    </a:srgbClr>
                  </a:outerShdw>
                </a:effectLst>
              </a:rPr>
              <a:t> en el sentido sacramental, indica la entidad o realidad que está oculta a los no creyentes, y que es concebida y asimilada en la comunión de la Iglesia.</a:t>
            </a:r>
          </a:p>
        </p:txBody>
      </p:sp>
      <p:pic>
        <p:nvPicPr>
          <p:cNvPr id="5122" name="Picture 2" descr="Resultado de imagen para orthodox crow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117" y="4114799"/>
            <a:ext cx="3427451" cy="22818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orthodox bap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116" y="1470454"/>
            <a:ext cx="3427451" cy="22861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orthodox eucha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2613545"/>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93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680322" y="2088292"/>
            <a:ext cx="4027602" cy="3847897"/>
          </a:xfrm>
        </p:spPr>
        <p:txBody>
          <a:bodyPr/>
          <a:lstStyle/>
          <a:p>
            <a:r>
              <a:rPr lang="es-CL" b="1" dirty="0">
                <a:effectLst>
                  <a:outerShdw blurRad="38100" dist="38100" dir="2700000" algn="tl">
                    <a:srgbClr val="000000">
                      <a:alpha val="43137"/>
                    </a:srgbClr>
                  </a:outerShdw>
                </a:effectLst>
              </a:rPr>
              <a:t>San Nicolás </a:t>
            </a:r>
            <a:r>
              <a:rPr lang="es-CL" b="1" dirty="0" err="1">
                <a:effectLst>
                  <a:outerShdw blurRad="38100" dist="38100" dir="2700000" algn="tl">
                    <a:srgbClr val="000000">
                      <a:alpha val="43137"/>
                    </a:srgbClr>
                  </a:outerShdw>
                </a:effectLst>
              </a:rPr>
              <a:t>Cabasilas</a:t>
            </a:r>
            <a:r>
              <a:rPr lang="es-CL" b="1" dirty="0">
                <a:effectLst>
                  <a:outerShdw blurRad="38100" dist="38100" dir="2700000" algn="tl">
                    <a:srgbClr val="000000">
                      <a:alpha val="43137"/>
                    </a:srgbClr>
                  </a:outerShdw>
                </a:effectLst>
              </a:rPr>
              <a:t> describe los Sacramentos como canales celestiales por medio de los cuales el Señor introduce a los fieles en su Reino, una puerta que se nos abre a la Presencia del Señor.</a:t>
            </a:r>
          </a:p>
          <a:p>
            <a:r>
              <a:rPr lang="es-CL" b="1" dirty="0">
                <a:effectLst>
                  <a:outerShdw blurRad="38100" dist="38100" dir="2700000" algn="tl">
                    <a:srgbClr val="000000">
                      <a:alpha val="43137"/>
                    </a:srgbClr>
                  </a:outerShdw>
                </a:effectLst>
              </a:rPr>
              <a:t>Lo Importante es lo que no Vemos.</a:t>
            </a:r>
          </a:p>
          <a:p>
            <a:endParaRPr lang="es-CL" b="1" dirty="0">
              <a:effectLst>
                <a:outerShdw blurRad="38100" dist="38100" dir="2700000" algn="tl">
                  <a:srgbClr val="000000">
                    <a:alpha val="43137"/>
                  </a:srgbClr>
                </a:outerShdw>
              </a:effectLst>
            </a:endParaRPr>
          </a:p>
        </p:txBody>
      </p:sp>
      <p:pic>
        <p:nvPicPr>
          <p:cNvPr id="7172" name="Picture 4" descr="Resultado de imagen para puerta re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856" y="1293697"/>
            <a:ext cx="31813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nicholas cabasi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456" y="1360371"/>
            <a:ext cx="3162300" cy="46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122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Lo esencial es invisible a los oj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324" y="-6180"/>
            <a:ext cx="6858000" cy="68580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el zorro principito"/>
          <p:cNvPicPr>
            <a:picLocks noChangeAspect="1" noChangeArrowheads="1"/>
          </p:cNvPicPr>
          <p:nvPr/>
        </p:nvPicPr>
        <p:blipFill rotWithShape="1">
          <a:blip r:embed="rId3">
            <a:extLst>
              <a:ext uri="{28A0092B-C50C-407E-A947-70E740481C1C}">
                <a14:useLocalDpi xmlns:a14="http://schemas.microsoft.com/office/drawing/2010/main" val="0"/>
              </a:ext>
            </a:extLst>
          </a:blip>
          <a:srcRect l="66789"/>
          <a:stretch/>
        </p:blipFill>
        <p:spPr bwMode="auto">
          <a:xfrm>
            <a:off x="8513805" y="961544"/>
            <a:ext cx="2751438" cy="492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78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L" dirty="0">
                <a:solidFill>
                  <a:schemeClr val="tx1"/>
                </a:solidFill>
                <a:latin typeface="+mn-lt"/>
                <a:ea typeface="+mn-ea"/>
                <a:cs typeface="+mn-cs"/>
              </a:rPr>
              <a:t>La meta del ayuno es:</a:t>
            </a:r>
            <a:endParaRPr lang="es-CL" dirty="0"/>
          </a:p>
        </p:txBody>
      </p:sp>
      <p:sp>
        <p:nvSpPr>
          <p:cNvPr id="6147" name="2 Marcador de contenido"/>
          <p:cNvSpPr>
            <a:spLocks noGrp="1"/>
          </p:cNvSpPr>
          <p:nvPr>
            <p:ph idx="1"/>
          </p:nvPr>
        </p:nvSpPr>
        <p:spPr>
          <a:xfrm>
            <a:off x="765934" y="2152676"/>
            <a:ext cx="4543425" cy="2871159"/>
          </a:xfrm>
        </p:spPr>
        <p:txBody>
          <a:bodyPr/>
          <a:lstStyle/>
          <a:p>
            <a:r>
              <a:rPr lang="es-CL" b="1" dirty="0">
                <a:effectLst>
                  <a:outerShdw blurRad="38100" dist="38100" dir="2700000" algn="tl">
                    <a:srgbClr val="000000">
                      <a:alpha val="43137"/>
                    </a:srgbClr>
                  </a:outerShdw>
                </a:effectLst>
              </a:rPr>
              <a:t>La purificación de nuestras vidas, </a:t>
            </a:r>
          </a:p>
          <a:p>
            <a:r>
              <a:rPr lang="es-CL" b="1" dirty="0">
                <a:effectLst>
                  <a:outerShdw blurRad="38100" dist="38100" dir="2700000" algn="tl">
                    <a:srgbClr val="000000">
                      <a:alpha val="43137"/>
                    </a:srgbClr>
                  </a:outerShdw>
                </a:effectLst>
              </a:rPr>
              <a:t>La liberación de nuestros cuerpos y almas del pecado, </a:t>
            </a:r>
          </a:p>
          <a:p>
            <a:r>
              <a:rPr lang="es-CL" b="1" dirty="0">
                <a:effectLst>
                  <a:outerShdw blurRad="38100" dist="38100" dir="2700000" algn="tl">
                    <a:srgbClr val="000000">
                      <a:alpha val="43137"/>
                    </a:srgbClr>
                  </a:outerShdw>
                </a:effectLst>
              </a:rPr>
              <a:t>El fortalecimiento de nuestros poderes humanos de amar a Dios y al prójimo, </a:t>
            </a:r>
          </a:p>
          <a:p>
            <a:endParaRPr lang="es-CL" b="1" dirty="0">
              <a:effectLst>
                <a:outerShdw blurRad="38100" dist="38100" dir="2700000" algn="tl">
                  <a:srgbClr val="000000">
                    <a:alpha val="43137"/>
                  </a:srgbClr>
                </a:outerShdw>
              </a:effectLst>
            </a:endParaRPr>
          </a:p>
        </p:txBody>
      </p:sp>
      <p:pic>
        <p:nvPicPr>
          <p:cNvPr id="6148" name="3 Imagen" descr="antony.jpg"/>
          <p:cNvPicPr>
            <a:picLocks noChangeAspect="1"/>
          </p:cNvPicPr>
          <p:nvPr/>
        </p:nvPicPr>
        <p:blipFill>
          <a:blip r:embed="rId3" cstate="print"/>
          <a:srcRect/>
          <a:stretch>
            <a:fillRect/>
          </a:stretch>
        </p:blipFill>
        <p:spPr bwMode="auto">
          <a:xfrm>
            <a:off x="6294611" y="0"/>
            <a:ext cx="5089177" cy="6859509"/>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1668162" y="5362575"/>
            <a:ext cx="9835978" cy="1359501"/>
          </a:xfrm>
        </p:spPr>
        <p:txBody>
          <a:bodyPr>
            <a:normAutofit/>
          </a:bodyPr>
          <a:lstStyle/>
          <a:p>
            <a:r>
              <a:rPr lang="es-CL" b="1" dirty="0">
                <a:effectLst>
                  <a:outerShdw blurRad="38100" dist="38100" dir="2700000" algn="tl">
                    <a:srgbClr val="000000">
                      <a:alpha val="43137"/>
                    </a:srgbClr>
                  </a:outerShdw>
                </a:effectLst>
              </a:rPr>
              <a:t>En cada misterio está el amor infinito de Dios.</a:t>
            </a:r>
          </a:p>
          <a:p>
            <a:r>
              <a:rPr lang="es-CL" b="1" dirty="0">
                <a:effectLst>
                  <a:outerShdw blurRad="38100" dist="38100" dir="2700000" algn="tl">
                    <a:srgbClr val="000000">
                      <a:alpha val="43137"/>
                    </a:srgbClr>
                  </a:outerShdw>
                </a:effectLst>
              </a:rPr>
              <a:t>Toda obra efectuada en el Espíritu Santo para la edificación de la comunidad es un misterio en la iglesia ortodoxa.</a:t>
            </a: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8194" name="Picture 2" descr="Resultado de imagen para nicholas cabasi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182" y="0"/>
            <a:ext cx="7620000" cy="536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1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420830" y="2038865"/>
            <a:ext cx="4917289" cy="3897324"/>
          </a:xfrm>
        </p:spPr>
        <p:txBody>
          <a:bodyPr/>
          <a:lstStyle/>
          <a:p>
            <a:r>
              <a:rPr lang="es-CL" b="1" dirty="0">
                <a:effectLst>
                  <a:outerShdw blurRad="38100" dist="38100" dir="2700000" algn="tl">
                    <a:srgbClr val="000000">
                      <a:alpha val="43137"/>
                    </a:srgbClr>
                  </a:outerShdw>
                </a:effectLst>
              </a:rPr>
              <a:t>San Juan Crisóstomo (347-407) escribió que están llamados misterios, porque lo que creemos no es lo mismo que lo que vemos. </a:t>
            </a:r>
          </a:p>
          <a:p>
            <a:r>
              <a:rPr lang="es-CL" b="1" dirty="0">
                <a:effectLst>
                  <a:outerShdw blurRad="38100" dist="38100" dir="2700000" algn="tl">
                    <a:srgbClr val="000000">
                      <a:alpha val="43137"/>
                    </a:srgbClr>
                  </a:outerShdw>
                </a:effectLst>
              </a:rPr>
              <a:t>En cambio, vemos una cosa y otra creemos.</a:t>
            </a:r>
          </a:p>
          <a:p>
            <a:r>
              <a:rPr lang="es-CL" b="1" dirty="0">
                <a:effectLst>
                  <a:outerShdw blurRad="38100" dist="38100" dir="2700000" algn="tl">
                    <a:srgbClr val="000000">
                      <a:alpha val="43137"/>
                    </a:srgbClr>
                  </a:outerShdw>
                </a:effectLst>
              </a:rPr>
              <a:t>Por ejemplo, vemos el pan y el vino, pero creemos que son el cuerpo y la sangre de Cristo.</a:t>
            </a: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9218" name="Picture 2" descr="Resultado de imagen para orthodox commu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854" y="1861016"/>
            <a:ext cx="6395146" cy="425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Sacramentos: forma de comunicarnos con Dios</a:t>
            </a:r>
          </a:p>
        </p:txBody>
      </p:sp>
      <p:sp>
        <p:nvSpPr>
          <p:cNvPr id="3" name="Marcador de contenido 2"/>
          <p:cNvSpPr>
            <a:spLocks noGrp="1"/>
          </p:cNvSpPr>
          <p:nvPr>
            <p:ph idx="1"/>
          </p:nvPr>
        </p:nvSpPr>
        <p:spPr/>
        <p:txBody>
          <a:bodyPr/>
          <a:lstStyle/>
          <a:p>
            <a:r>
              <a:rPr lang="es-CL" dirty="0"/>
              <a:t>Experiencia</a:t>
            </a:r>
          </a:p>
          <a:p>
            <a:r>
              <a:rPr lang="es-CL" dirty="0"/>
              <a:t>Dios viviente</a:t>
            </a:r>
          </a:p>
          <a:p>
            <a:r>
              <a:rPr lang="es-CL" dirty="0"/>
              <a:t>Real</a:t>
            </a:r>
          </a:p>
        </p:txBody>
      </p:sp>
      <p:pic>
        <p:nvPicPr>
          <p:cNvPr id="10242" name="Picture 2" descr="Resultado de imagen para dios vivi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440" y="1536205"/>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35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latin typeface="Calibri" panose="020F0502020204030204" pitchFamily="34" charset="0"/>
              </a:rPr>
              <a:t>Padre Thomas </a:t>
            </a:r>
            <a:r>
              <a:rPr lang="es-CL" b="1" dirty="0" err="1">
                <a:latin typeface="Calibri" panose="020F0502020204030204" pitchFamily="34" charset="0"/>
              </a:rPr>
              <a:t>Hopko</a:t>
            </a:r>
            <a:r>
              <a:rPr lang="es-CL" b="1" dirty="0">
                <a:latin typeface="Calibri" panose="020F0502020204030204" pitchFamily="34" charset="0"/>
              </a:rPr>
              <a:t>: </a:t>
            </a:r>
            <a:br>
              <a:rPr lang="es-CL" b="1" dirty="0">
                <a:latin typeface="Calibri" panose="020F0502020204030204" pitchFamily="34" charset="0"/>
              </a:rPr>
            </a:br>
            <a:endParaRPr lang="es-CL" dirty="0"/>
          </a:p>
        </p:txBody>
      </p:sp>
      <p:sp>
        <p:nvSpPr>
          <p:cNvPr id="3" name="Marcador de contenido 2"/>
          <p:cNvSpPr>
            <a:spLocks noGrp="1"/>
          </p:cNvSpPr>
          <p:nvPr>
            <p:ph idx="1"/>
          </p:nvPr>
        </p:nvSpPr>
        <p:spPr>
          <a:xfrm>
            <a:off x="680321" y="2063578"/>
            <a:ext cx="5918188" cy="4411363"/>
          </a:xfrm>
        </p:spPr>
        <p:txBody>
          <a:bodyPr>
            <a:normAutofit lnSpcReduction="10000"/>
          </a:bodyPr>
          <a:lstStyle/>
          <a:p>
            <a:r>
              <a:rPr lang="es-CL" b="1" i="1" dirty="0">
                <a:latin typeface="Calibri" panose="020F0502020204030204" pitchFamily="34" charset="0"/>
              </a:rPr>
              <a:t>“La Iglesia, como el regalo de la vida eterna, a través de su propia naturaleza en su plenitud e integridad, es una realidad mística y sacramental. </a:t>
            </a:r>
          </a:p>
          <a:p>
            <a:r>
              <a:rPr lang="es-CL" b="1" i="1" dirty="0">
                <a:latin typeface="Calibri" panose="020F0502020204030204" pitchFamily="34" charset="0"/>
              </a:rPr>
              <a:t>Es la vida del Reino de Dios que ya fue dada a los creyentes. </a:t>
            </a:r>
          </a:p>
          <a:p>
            <a:r>
              <a:rPr lang="es-CL" b="1" i="1" dirty="0">
                <a:latin typeface="Calibri" panose="020F0502020204030204" pitchFamily="34" charset="0"/>
              </a:rPr>
              <a:t>Y en ella, en la Iglesia, todo lo que hacemos –nuestras oraciones, bendiciones, buenas obras, pensamientos y acciones– todo participa en la vida eterna. </a:t>
            </a:r>
          </a:p>
          <a:p>
            <a:r>
              <a:rPr lang="es-CL" b="1" i="1" dirty="0">
                <a:latin typeface="Calibri" panose="020F0502020204030204" pitchFamily="34" charset="0"/>
              </a:rPr>
              <a:t>En ese sentido todo lo que está presente en la Iglesia, se convierte en un sacramento del Reino de Dios”</a:t>
            </a:r>
            <a:r>
              <a:rPr lang="es-CL" b="1" dirty="0">
                <a:latin typeface="Calibri" panose="020F0502020204030204" pitchFamily="34" charset="0"/>
              </a:rPr>
              <a:t>. </a:t>
            </a:r>
            <a:endParaRPr lang="es-CL" b="1" dirty="0"/>
          </a:p>
        </p:txBody>
      </p:sp>
      <p:pic>
        <p:nvPicPr>
          <p:cNvPr id="11266" name="Picture 2" descr="http://upload.wikimedia.org/wikipedia/en/6/6c/Fr._Thomas_Hopk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231" y="2174790"/>
            <a:ext cx="3353856" cy="40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05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7200" b="1" baseline="30000" dirty="0">
                <a:effectLst>
                  <a:outerShdw blurRad="38100" dist="38100" dir="2700000" algn="tl">
                    <a:srgbClr val="000000">
                      <a:alpha val="43137"/>
                    </a:srgbClr>
                  </a:outerShdw>
                </a:effectLst>
              </a:rPr>
              <a:t>LOS SACRAMENTOS</a:t>
            </a:r>
            <a:endParaRPr lang="es-CL" sz="7200"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80321" y="2290526"/>
            <a:ext cx="4742705" cy="3908213"/>
          </a:xfrm>
        </p:spPr>
        <p:txBody>
          <a:bodyPr>
            <a:normAutofit/>
          </a:bodyPr>
          <a:lstStyle/>
          <a:p>
            <a:endParaRPr lang="en-US" b="1" baseline="30000" dirty="0">
              <a:effectLst>
                <a:outerShdw blurRad="38100" dist="38100" dir="2700000" algn="tl">
                  <a:srgbClr val="000000">
                    <a:alpha val="43137"/>
                  </a:srgbClr>
                </a:outerShdw>
              </a:effectLst>
            </a:endParaRPr>
          </a:p>
          <a:p>
            <a:r>
              <a:rPr lang="es-CL" sz="3200" baseline="30000" dirty="0">
                <a:effectLst>
                  <a:outerShdw blurRad="38100" dist="38100" dir="2700000" algn="tl">
                    <a:srgbClr val="000000">
                      <a:alpha val="43137"/>
                    </a:srgbClr>
                  </a:outerShdw>
                </a:effectLst>
              </a:rPr>
              <a:t>En la Iglesia Ortodoxa, se refiere a los</a:t>
            </a:r>
            <a:r>
              <a:rPr lang="es-CL" sz="3200" b="1" baseline="30000" dirty="0">
                <a:effectLst>
                  <a:outerShdw blurRad="38100" dist="38100" dir="2700000" algn="tl">
                    <a:srgbClr val="000000">
                      <a:alpha val="43137"/>
                    </a:srgbClr>
                  </a:outerShdw>
                </a:effectLst>
              </a:rPr>
              <a:t> sacramentos </a:t>
            </a:r>
            <a:r>
              <a:rPr lang="es-CL" sz="3200" baseline="30000" dirty="0">
                <a:effectLst>
                  <a:outerShdw blurRad="38100" dist="38100" dir="2700000" algn="tl">
                    <a:srgbClr val="000000">
                      <a:alpha val="43137"/>
                    </a:srgbClr>
                  </a:outerShdw>
                </a:effectLst>
              </a:rPr>
              <a:t>como los</a:t>
            </a:r>
            <a:r>
              <a:rPr lang="es-CL" sz="3200" b="1" baseline="30000" dirty="0">
                <a:effectLst>
                  <a:outerShdw blurRad="38100" dist="38100" dir="2700000" algn="tl">
                    <a:srgbClr val="000000">
                      <a:alpha val="43137"/>
                    </a:srgbClr>
                  </a:outerShdw>
                </a:effectLst>
              </a:rPr>
              <a:t> “santos misterios”</a:t>
            </a:r>
            <a:r>
              <a:rPr lang="es-CL" sz="3200" baseline="30000" dirty="0">
                <a:effectLst>
                  <a:outerShdw blurRad="38100" dist="38100" dir="2700000" algn="tl">
                    <a:srgbClr val="000000">
                      <a:alpha val="43137"/>
                    </a:srgbClr>
                  </a:outerShdw>
                </a:effectLst>
              </a:rPr>
              <a:t>. </a:t>
            </a:r>
          </a:p>
          <a:p>
            <a:r>
              <a:rPr lang="es-CL" sz="3200" baseline="30000" dirty="0">
                <a:effectLst>
                  <a:outerShdw blurRad="38100" dist="38100" dir="2700000" algn="tl">
                    <a:srgbClr val="000000">
                      <a:alpha val="43137"/>
                    </a:srgbClr>
                  </a:outerShdw>
                </a:effectLst>
              </a:rPr>
              <a:t>Usualmente se cuentan siete sacramentos o misterios:</a:t>
            </a:r>
            <a:endParaRPr lang="en-US" baseline="30000" dirty="0">
              <a:effectLst>
                <a:outerShdw blurRad="38100" dist="38100" dir="2700000" algn="tl">
                  <a:srgbClr val="000000">
                    <a:alpha val="43137"/>
                  </a:srgbClr>
                </a:outerShdw>
              </a:effectLst>
            </a:endParaRPr>
          </a:p>
          <a:p>
            <a:endParaRPr lang="es-CL" dirty="0">
              <a:effectLst>
                <a:outerShdw blurRad="38100" dist="38100" dir="2700000" algn="tl">
                  <a:srgbClr val="000000">
                    <a:alpha val="43137"/>
                  </a:srgbClr>
                </a:outerShdw>
              </a:effectLst>
            </a:endParaRPr>
          </a:p>
        </p:txBody>
      </p:sp>
      <p:graphicFrame>
        <p:nvGraphicFramePr>
          <p:cNvPr id="4" name="Diagrama 3"/>
          <p:cNvGraphicFramePr/>
          <p:nvPr/>
        </p:nvGraphicFramePr>
        <p:xfrm>
          <a:off x="5794217" y="2109457"/>
          <a:ext cx="6002447" cy="402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911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SACRAMENTOS</a:t>
            </a:r>
          </a:p>
        </p:txBody>
      </p:sp>
      <p:sp>
        <p:nvSpPr>
          <p:cNvPr id="3" name="Marcador de contenido 2"/>
          <p:cNvSpPr>
            <a:spLocks noGrp="1"/>
          </p:cNvSpPr>
          <p:nvPr>
            <p:ph idx="1"/>
          </p:nvPr>
        </p:nvSpPr>
        <p:spPr>
          <a:xfrm>
            <a:off x="680321" y="2118512"/>
            <a:ext cx="6272739" cy="4345662"/>
          </a:xfrm>
        </p:spPr>
        <p:txBody>
          <a:bodyPr>
            <a:normAutofit/>
          </a:bodyPr>
          <a:lstStyle/>
          <a:p>
            <a:r>
              <a:rPr lang="es-CL" sz="2800" baseline="30000" dirty="0">
                <a:effectLst>
                  <a:outerShdw blurRad="38100" dist="38100" dir="2700000" algn="tl">
                    <a:srgbClr val="000000">
                      <a:alpha val="43137"/>
                    </a:srgbClr>
                  </a:outerShdw>
                </a:effectLst>
              </a:rPr>
              <a:t>La práctica de </a:t>
            </a:r>
            <a:r>
              <a:rPr lang="es-CL" sz="2800" baseline="30000" dirty="0">
                <a:solidFill>
                  <a:srgbClr val="FF0000"/>
                </a:solidFill>
                <a:effectLst>
                  <a:outerShdw blurRad="38100" dist="38100" dir="2700000" algn="tl">
                    <a:srgbClr val="000000">
                      <a:alpha val="43137"/>
                    </a:srgbClr>
                  </a:outerShdw>
                </a:effectLst>
              </a:rPr>
              <a:t>contar</a:t>
            </a:r>
            <a:r>
              <a:rPr lang="es-CL" sz="2800" baseline="30000" dirty="0">
                <a:effectLst>
                  <a:outerShdw blurRad="38100" dist="38100" dir="2700000" algn="tl">
                    <a:srgbClr val="000000">
                      <a:alpha val="43137"/>
                    </a:srgbClr>
                  </a:outerShdw>
                </a:effectLst>
              </a:rPr>
              <a:t> un número específico de sacramentos en la Iglesia Ortodoxa fue heredada de la Iglesia Católica Romana. </a:t>
            </a:r>
          </a:p>
          <a:p>
            <a:r>
              <a:rPr lang="es-CL" sz="2800" baseline="30000" dirty="0">
                <a:effectLst>
                  <a:outerShdw blurRad="38100" dist="38100" dir="2700000" algn="tl">
                    <a:srgbClr val="000000">
                      <a:alpha val="43137"/>
                    </a:srgbClr>
                  </a:outerShdw>
                </a:effectLst>
              </a:rPr>
              <a:t>No es la antigua práctica de la Iglesia.</a:t>
            </a:r>
          </a:p>
          <a:p>
            <a:r>
              <a:rPr lang="es-CL" sz="2800" baseline="30000" dirty="0">
                <a:effectLst>
                  <a:outerShdw blurRad="38100" dist="38100" dir="2700000" algn="tl">
                    <a:srgbClr val="000000">
                      <a:alpha val="43137"/>
                    </a:srgbClr>
                  </a:outerShdw>
                </a:effectLst>
              </a:rPr>
              <a:t>Además, tiende a transmitir una impresión equivocada, ya que da a entender que solamente existen siete ritos específicos que son “sacramentos”, y que todos los otros aspectos de la vida de la Iglesia son esencialmente distintos a ellos.</a:t>
            </a:r>
          </a:p>
          <a:p>
            <a:r>
              <a:rPr lang="es-CL" sz="2800" baseline="30000" dirty="0">
                <a:effectLst>
                  <a:outerShdw blurRad="38100" dist="38100" dir="2700000" algn="tl">
                    <a:srgbClr val="000000">
                      <a:alpha val="43137"/>
                    </a:srgbClr>
                  </a:outerShdw>
                </a:effectLst>
              </a:rPr>
              <a:t>La práctica más antigua y más tradicional de la Iglesia Ortodoxa es, de considerar </a:t>
            </a:r>
            <a:r>
              <a:rPr lang="es-CL" sz="2800" baseline="30000" dirty="0">
                <a:solidFill>
                  <a:srgbClr val="FF0000"/>
                </a:solidFill>
                <a:effectLst>
                  <a:outerShdw blurRad="38100" dist="38100" dir="2700000" algn="tl">
                    <a:srgbClr val="000000">
                      <a:alpha val="43137"/>
                    </a:srgbClr>
                  </a:outerShdw>
                </a:effectLst>
              </a:rPr>
              <a:t>todo en la Iglesia como sacramental o místico.</a:t>
            </a:r>
            <a:endParaRPr lang="es-CL" sz="2800" dirty="0">
              <a:solidFill>
                <a:srgbClr val="FF0000"/>
              </a:solidFill>
              <a:effectLst>
                <a:outerShdw blurRad="38100" dist="38100" dir="2700000" algn="tl">
                  <a:srgbClr val="000000">
                    <a:alpha val="43137"/>
                  </a:srgbClr>
                </a:outerShdw>
              </a:effectLst>
            </a:endParaRPr>
          </a:p>
        </p:txBody>
      </p:sp>
      <p:sp>
        <p:nvSpPr>
          <p:cNvPr id="5" name="Rectángulo 4"/>
          <p:cNvSpPr/>
          <p:nvPr/>
        </p:nvSpPr>
        <p:spPr>
          <a:xfrm>
            <a:off x="6953060" y="1639944"/>
            <a:ext cx="5027338" cy="4708981"/>
          </a:xfrm>
          <a:prstGeom prst="rect">
            <a:avLst/>
          </a:prstGeom>
        </p:spPr>
        <p:txBody>
          <a:bodyPr wrap="none">
            <a:spAutoFit/>
          </a:bodyPr>
          <a:lstStyle/>
          <a:p>
            <a:r>
              <a:rPr lang="es-CL" sz="30000" dirty="0">
                <a:solidFill>
                  <a:schemeClr val="accent1">
                    <a:lumMod val="40000"/>
                    <a:lumOff val="60000"/>
                  </a:schemeClr>
                </a:solidFill>
                <a:effectLst>
                  <a:outerShdw blurRad="38100" dist="38100" dir="2700000" algn="tl">
                    <a:srgbClr val="000000">
                      <a:alpha val="43137"/>
                    </a:srgbClr>
                  </a:outerShdw>
                </a:effectLst>
              </a:rPr>
              <a:t>¿7?</a:t>
            </a:r>
          </a:p>
        </p:txBody>
      </p:sp>
    </p:spTree>
    <p:extLst>
      <p:ext uri="{BB962C8B-B14F-4D97-AF65-F5344CB8AC3E}">
        <p14:creationId xmlns:p14="http://schemas.microsoft.com/office/powerpoint/2010/main" val="427736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Bautismo</a:t>
            </a:r>
          </a:p>
        </p:txBody>
      </p:sp>
      <p:sp>
        <p:nvSpPr>
          <p:cNvPr id="3" name="Marcador de contenido 2"/>
          <p:cNvSpPr>
            <a:spLocks noGrp="1"/>
          </p:cNvSpPr>
          <p:nvPr>
            <p:ph idx="1"/>
          </p:nvPr>
        </p:nvSpPr>
        <p:spPr>
          <a:xfrm>
            <a:off x="680322" y="2181885"/>
            <a:ext cx="5168218" cy="4309450"/>
          </a:xfrm>
        </p:spPr>
        <p:txBody>
          <a:bodyPr/>
          <a:lstStyle/>
          <a:p>
            <a:r>
              <a:rPr lang="es-CL" baseline="30000" dirty="0">
                <a:effectLst>
                  <a:outerShdw blurRad="38100" dist="38100" dir="2700000" algn="tl">
                    <a:srgbClr val="000000">
                      <a:alpha val="43137"/>
                    </a:srgbClr>
                  </a:outerShdw>
                </a:effectLst>
              </a:rPr>
              <a:t>La Iglesia puede definirse como la nueva vida en Cristo. </a:t>
            </a:r>
          </a:p>
          <a:p>
            <a:r>
              <a:rPr lang="es-CL" baseline="30000" dirty="0">
                <a:effectLst>
                  <a:outerShdw blurRad="38100" dist="38100" dir="2700000" algn="tl">
                    <a:srgbClr val="000000">
                      <a:alpha val="43137"/>
                    </a:srgbClr>
                  </a:outerShdw>
                </a:effectLst>
              </a:rPr>
              <a:t>Es la vida del ser humano animado por el Espíritu Santo en unión con Dios. </a:t>
            </a:r>
          </a:p>
          <a:p>
            <a:r>
              <a:rPr lang="es-CL" baseline="30000" dirty="0">
                <a:effectLst>
                  <a:outerShdw blurRad="38100" dist="38100" dir="2700000" algn="tl">
                    <a:srgbClr val="000000">
                      <a:alpha val="43137"/>
                    </a:srgbClr>
                  </a:outerShdw>
                </a:effectLst>
              </a:rPr>
              <a:t>Todos los aspectos de la nueva vida de la Iglesia participan del misterio de la salvación. </a:t>
            </a:r>
          </a:p>
          <a:p>
            <a:r>
              <a:rPr lang="es-CL" baseline="30000" dirty="0">
                <a:effectLst>
                  <a:outerShdw blurRad="38100" dist="38100" dir="2700000" algn="tl">
                    <a:srgbClr val="000000">
                      <a:alpha val="43137"/>
                    </a:srgbClr>
                  </a:outerShdw>
                </a:effectLst>
              </a:rPr>
              <a:t>En Cristo y en el Espíritu Santo, todo lo que es pecaminoso y mortal, es santificado por la gracia de Dios Padre. </a:t>
            </a:r>
          </a:p>
          <a:p>
            <a:r>
              <a:rPr lang="es-CL" baseline="30000" dirty="0">
                <a:effectLst>
                  <a:outerShdw blurRad="38100" dist="38100" dir="2700000" algn="tl">
                    <a:srgbClr val="000000">
                      <a:alpha val="43137"/>
                    </a:srgbClr>
                  </a:outerShdw>
                </a:effectLst>
              </a:rPr>
              <a:t>Por lo tanto, en Cristo y el Espíritu Santo, todo en la Iglesia se vuelve sacramento, un elemento del misterio del Reino de Dios como ya se experimenta en la vida de este mundo.</a:t>
            </a:r>
          </a:p>
        </p:txBody>
      </p:sp>
      <p:pic>
        <p:nvPicPr>
          <p:cNvPr id="4" name="Picture 4" descr="bau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384" y="0"/>
            <a:ext cx="4824616" cy="338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u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058" y="3527306"/>
            <a:ext cx="4711269" cy="33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08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San Juan 3:5-6</a:t>
            </a:r>
          </a:p>
        </p:txBody>
      </p:sp>
      <p:sp>
        <p:nvSpPr>
          <p:cNvPr id="3" name="Marcador de contenido 2"/>
          <p:cNvSpPr>
            <a:spLocks noGrp="1"/>
          </p:cNvSpPr>
          <p:nvPr>
            <p:ph idx="1"/>
          </p:nvPr>
        </p:nvSpPr>
        <p:spPr>
          <a:xfrm>
            <a:off x="4090086" y="753766"/>
            <a:ext cx="5759251" cy="1500533"/>
          </a:xfrm>
        </p:spPr>
        <p:txBody>
          <a:bodyPr>
            <a:normAutofit/>
          </a:bodyPr>
          <a:lstStyle/>
          <a:p>
            <a:r>
              <a:rPr lang="es-CL" b="1" dirty="0"/>
              <a:t>S</a:t>
            </a:r>
            <a:r>
              <a:rPr lang="es-CL" dirty="0"/>
              <a:t>egún la palabra del Señor Jesucristo, el nacimiento espiritual del hombre es el fundamento de la salvación.</a:t>
            </a:r>
          </a:p>
          <a:p>
            <a:endParaRPr lang="es-CL" dirty="0"/>
          </a:p>
        </p:txBody>
      </p:sp>
      <p:sp>
        <p:nvSpPr>
          <p:cNvPr id="4" name="Rectángulo 3"/>
          <p:cNvSpPr/>
          <p:nvPr/>
        </p:nvSpPr>
        <p:spPr>
          <a:xfrm>
            <a:off x="358347" y="2025787"/>
            <a:ext cx="5572898" cy="4893647"/>
          </a:xfrm>
          <a:prstGeom prst="rect">
            <a:avLst/>
          </a:prstGeom>
        </p:spPr>
        <p:txBody>
          <a:bodyPr wrap="square">
            <a:spAutoFit/>
          </a:bodyPr>
          <a:lstStyle/>
          <a:p>
            <a:r>
              <a:rPr lang="es-CL" sz="2400" i="1" dirty="0"/>
              <a:t>En verdad, en verdad te digo que el que no nace de nuevo no puede ver el reino de Dios. </a:t>
            </a:r>
            <a:r>
              <a:rPr lang="es-CL" sz="2400" b="1" i="1" baseline="30000" dirty="0"/>
              <a:t>4 </a:t>
            </a:r>
            <a:r>
              <a:rPr lang="es-CL" sz="2400" i="1" dirty="0"/>
              <a:t>Nicodemo le dijo: ¿Cómo puede un hombre nacer siendo ya viejo? ¿Acaso puede entrar por segunda vez en el vientre de su madre y nacer? </a:t>
            </a:r>
            <a:r>
              <a:rPr lang="es-CL" sz="2400" b="1" i="1" baseline="30000" dirty="0"/>
              <a:t>5 </a:t>
            </a:r>
            <a:r>
              <a:rPr lang="es-CL" sz="2400" i="1" dirty="0"/>
              <a:t>Jesús respondió: En verdad, en verdad te digo que el que no nace de agua y del Espíritu no puede entrar en el reino de Dios. </a:t>
            </a:r>
            <a:r>
              <a:rPr lang="es-CL" sz="2400" b="1" i="1" baseline="30000" dirty="0"/>
              <a:t>6 </a:t>
            </a:r>
            <a:r>
              <a:rPr lang="es-CL" sz="2400" i="1" dirty="0"/>
              <a:t>Lo que es nacido de la carne, carne es, y lo que es nacido del Espíritu, espíritu es.</a:t>
            </a:r>
            <a:endParaRPr lang="es-CL" dirty="0"/>
          </a:p>
        </p:txBody>
      </p:sp>
      <p:pic>
        <p:nvPicPr>
          <p:cNvPr id="1026" name="Picture 2" descr="http://www.frontporchrepublic.com/wp-content/uploads/2009/05/emmanuela-bapt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09775"/>
            <a:ext cx="6096000" cy="4848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7537622" y="5933949"/>
            <a:ext cx="3925330" cy="923330"/>
          </a:xfrm>
          <a:prstGeom prst="rect">
            <a:avLst/>
          </a:prstGeom>
          <a:solidFill>
            <a:schemeClr val="tx2">
              <a:lumMod val="10000"/>
            </a:schemeClr>
          </a:solidFill>
        </p:spPr>
        <p:txBody>
          <a:bodyPr wrap="square">
            <a:spAutoFit/>
          </a:bodyPr>
          <a:lstStyle/>
          <a:p>
            <a:r>
              <a:rPr lang="es-CL" dirty="0"/>
              <a:t>Este nacimiento mediante el agua y el Espíritu se realiza en el Sacramento del Bautismo.</a:t>
            </a:r>
          </a:p>
        </p:txBody>
      </p:sp>
    </p:spTree>
    <p:extLst>
      <p:ext uri="{BB962C8B-B14F-4D97-AF65-F5344CB8AC3E}">
        <p14:creationId xmlns:p14="http://schemas.microsoft.com/office/powerpoint/2010/main" val="939846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¿Borra el </a:t>
            </a:r>
            <a:r>
              <a:rPr lang="es-CL" i="1" dirty="0"/>
              <a:t>“Pecado Original”? - NO</a:t>
            </a:r>
            <a:endParaRPr lang="es-CL" dirty="0"/>
          </a:p>
        </p:txBody>
      </p:sp>
      <p:sp>
        <p:nvSpPr>
          <p:cNvPr id="5" name="Marcador de contenido 2"/>
          <p:cNvSpPr>
            <a:spLocks noGrp="1"/>
          </p:cNvSpPr>
          <p:nvPr>
            <p:ph idx="1"/>
          </p:nvPr>
        </p:nvSpPr>
        <p:spPr>
          <a:xfrm>
            <a:off x="680322" y="2137719"/>
            <a:ext cx="7400998" cy="3798470"/>
          </a:xfrm>
        </p:spPr>
        <p:txBody>
          <a:bodyPr>
            <a:normAutofit fontScale="92500"/>
          </a:bodyPr>
          <a:lstStyle/>
          <a:p>
            <a:r>
              <a:rPr lang="es-CL" b="1" dirty="0"/>
              <a:t>La visión de San Agustín no permitió la existencia de voluntades que se opusieran a la voluntad divina. Por lo tanto, conforme a los Católicos Romanos no solamente la muerte sino que aún la caída del hombre en manos del Diablo es un castigo de Dios.</a:t>
            </a:r>
          </a:p>
          <a:p>
            <a:r>
              <a:rPr lang="es-CL" b="1" dirty="0"/>
              <a:t>Este Pasa de generación en generación.</a:t>
            </a:r>
          </a:p>
          <a:p>
            <a:r>
              <a:rPr lang="es-CL" b="1" dirty="0"/>
              <a:t>Los teólogos Católicos Romanos consideran a Dios como la causa de la muerte y ven a la muerte y a la corrupción como resultado de la decisión de Dios considerar a la humanidad culpable y para castigarla.</a:t>
            </a:r>
          </a:p>
        </p:txBody>
      </p:sp>
      <p:pic>
        <p:nvPicPr>
          <p:cNvPr id="4098" name="Picture 2" descr="http://www.colegiosanagustindehipona.edu.do/images/SanAgustin-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094" y="2137719"/>
            <a:ext cx="27336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3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569111" y="2075935"/>
            <a:ext cx="6363029" cy="4361935"/>
          </a:xfrm>
        </p:spPr>
        <p:txBody>
          <a:bodyPr>
            <a:normAutofit fontScale="92500" lnSpcReduction="10000"/>
          </a:bodyPr>
          <a:lstStyle/>
          <a:p>
            <a:r>
              <a:rPr lang="es-CL" b="1" dirty="0">
                <a:effectLst>
                  <a:outerShdw blurRad="38100" dist="38100" dir="2700000" algn="tl">
                    <a:srgbClr val="000000">
                      <a:alpha val="43137"/>
                    </a:srgbClr>
                  </a:outerShdw>
                </a:effectLst>
              </a:rPr>
              <a:t>Para nosotros el individuo nace con su naturaleza deteriorada por el pecado, caída, pero no tiene “el pecado original” no tiene culpa, es la consecuencia la que hereda.</a:t>
            </a:r>
          </a:p>
          <a:p>
            <a:r>
              <a:rPr lang="es-CL" b="1" dirty="0">
                <a:effectLst>
                  <a:outerShdw blurRad="38100" dist="38100" dir="2700000" algn="tl">
                    <a:srgbClr val="000000">
                      <a:alpha val="43137"/>
                    </a:srgbClr>
                  </a:outerShdw>
                </a:effectLst>
              </a:rPr>
              <a:t>Con los años, el pecado como la hierba mala, crece y va fortaleciéndose en el hombre esclavizándolo cada vez más y más.</a:t>
            </a:r>
          </a:p>
          <a:p>
            <a:r>
              <a:rPr lang="es-CL" b="1" dirty="0">
                <a:effectLst>
                  <a:outerShdw blurRad="38100" dist="38100" dir="2700000" algn="tl">
                    <a:srgbClr val="000000">
                      <a:alpha val="43137"/>
                    </a:srgbClr>
                  </a:outerShdw>
                </a:effectLst>
              </a:rPr>
              <a:t>Así, la vida de cada ser humano en particular y la de la humanidad en general, resultan envenenados por el pecador. </a:t>
            </a:r>
          </a:p>
          <a:p>
            <a:r>
              <a:rPr lang="es-CL" b="1" dirty="0">
                <a:effectLst>
                  <a:outerShdw blurRad="38100" dist="38100" dir="2700000" algn="tl">
                    <a:srgbClr val="000000">
                      <a:alpha val="43137"/>
                    </a:srgbClr>
                  </a:outerShdw>
                </a:effectLst>
              </a:rPr>
              <a:t>Del pecado surgen todas las desgracias: crímenes, sufrimientos, ofensas, violaciones, enfermedades, la muerte física, y principalmente, la muerte espiritual.</a:t>
            </a:r>
          </a:p>
        </p:txBody>
      </p:sp>
      <p:pic>
        <p:nvPicPr>
          <p:cNvPr id="7170" name="Picture 2" descr="https://manuelalba.files.wordpress.com/2012/03/ventana-ro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9499" y="2298358"/>
            <a:ext cx="476250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3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2 Marcador de contenido"/>
          <p:cNvSpPr>
            <a:spLocks noGrp="1"/>
          </p:cNvSpPr>
          <p:nvPr>
            <p:ph idx="1"/>
          </p:nvPr>
        </p:nvSpPr>
        <p:spPr>
          <a:xfrm>
            <a:off x="1237593" y="1087821"/>
            <a:ext cx="4075386" cy="4382813"/>
          </a:xfrm>
        </p:spPr>
        <p:style>
          <a:lnRef idx="2">
            <a:schemeClr val="accent1">
              <a:shade val="15000"/>
            </a:schemeClr>
          </a:lnRef>
          <a:fillRef idx="1">
            <a:schemeClr val="accent1"/>
          </a:fillRef>
          <a:effectRef idx="0">
            <a:schemeClr val="accent1"/>
          </a:effectRef>
          <a:fontRef idx="minor">
            <a:schemeClr val="lt1"/>
          </a:fontRef>
        </p:style>
        <p:txBody>
          <a:bodyPr>
            <a:noAutofit/>
          </a:bodyPr>
          <a:lstStyle/>
          <a:p>
            <a:r>
              <a:rPr lang="es-CL" sz="4000" b="1" dirty="0">
                <a:effectLst>
                  <a:outerShdw blurRad="38100" dist="38100" dir="2700000" algn="tl">
                    <a:srgbClr val="000000">
                      <a:alpha val="43137"/>
                    </a:srgbClr>
                  </a:outerShdw>
                </a:effectLst>
              </a:rPr>
              <a:t>La iluminación de todo nuestro ser para comunión con la Santísima Trinidad.</a:t>
            </a:r>
          </a:p>
          <a:p>
            <a:endParaRPr lang="es-CL" sz="4000" b="1" dirty="0">
              <a:effectLst>
                <a:outerShdw blurRad="38100" dist="38100" dir="2700000" algn="tl">
                  <a:srgbClr val="000000">
                    <a:alpha val="43137"/>
                  </a:srgbClr>
                </a:outerShdw>
              </a:effectLst>
            </a:endParaRPr>
          </a:p>
        </p:txBody>
      </p:sp>
      <p:pic>
        <p:nvPicPr>
          <p:cNvPr id="7171" name="3 Imagen" descr="troiza1.jpg"/>
          <p:cNvPicPr>
            <a:picLocks noChangeAspect="1"/>
          </p:cNvPicPr>
          <p:nvPr/>
        </p:nvPicPr>
        <p:blipFill>
          <a:blip r:embed="rId3" cstate="print"/>
          <a:srcRect/>
          <a:stretch>
            <a:fillRect/>
          </a:stretch>
        </p:blipFill>
        <p:spPr bwMode="auto">
          <a:xfrm>
            <a:off x="6642675" y="0"/>
            <a:ext cx="5549326" cy="6881164"/>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7773" y="1210962"/>
            <a:ext cx="9971903" cy="623204"/>
          </a:xfrm>
        </p:spPr>
        <p:txBody>
          <a:bodyPr>
            <a:normAutofit fontScale="90000"/>
          </a:bodyPr>
          <a:lstStyle/>
          <a:p>
            <a:r>
              <a:rPr lang="es-CL" dirty="0"/>
              <a:t>El Señor Jesucristo estableció el Sacramento del Bautismo después de su resurrección de entre los muertos.</a:t>
            </a:r>
            <a:br>
              <a:rPr lang="es-CL" dirty="0"/>
            </a:br>
            <a:endParaRPr lang="es-CL" dirty="0"/>
          </a:p>
        </p:txBody>
      </p:sp>
      <p:sp>
        <p:nvSpPr>
          <p:cNvPr id="3" name="Marcador de contenido 2"/>
          <p:cNvSpPr>
            <a:spLocks noGrp="1"/>
          </p:cNvSpPr>
          <p:nvPr>
            <p:ph idx="1"/>
          </p:nvPr>
        </p:nvSpPr>
        <p:spPr>
          <a:xfrm>
            <a:off x="407772" y="2335427"/>
            <a:ext cx="6709719" cy="4304785"/>
          </a:xfrm>
        </p:spPr>
        <p:txBody>
          <a:bodyPr>
            <a:normAutofit/>
          </a:bodyPr>
          <a:lstStyle/>
          <a:p>
            <a:r>
              <a:rPr lang="es-CL" dirty="0"/>
              <a:t>Apareciendo a sus apóstoles les dijo: </a:t>
            </a:r>
            <a:r>
              <a:rPr lang="es-CL" i="1" dirty="0"/>
              <a:t>"Id, y enseñad á todas las naciones, bautizándolas en el nombre del Padre, y del Hijo, y del Espíritu Santo, e instruyéndoles que guarden todas las cosas que os he mandado:... El que crea y se bautice, se salvará. El que no crea, se condenará"</a:t>
            </a:r>
            <a:r>
              <a:rPr lang="es-CL" dirty="0"/>
              <a:t> </a:t>
            </a:r>
          </a:p>
          <a:p>
            <a:r>
              <a:rPr lang="es-CL" dirty="0"/>
              <a:t>(Mateo 28:19-20, Marcos 16:16).</a:t>
            </a:r>
          </a:p>
          <a:p>
            <a:endParaRPr lang="es-CL" dirty="0"/>
          </a:p>
          <a:p>
            <a:endParaRPr lang="es-CL" dirty="0"/>
          </a:p>
        </p:txBody>
      </p:sp>
      <p:pic>
        <p:nvPicPr>
          <p:cNvPr id="10242" name="Picture 2" descr="http://www.iconografo.cl/uploads/iconos/570/Epifan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263" y="1542189"/>
            <a:ext cx="3881653" cy="509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69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saints.com/uploads/2/7/9/7/2797822/5906897_orig.jpg?212"/>
          <p:cNvPicPr>
            <a:picLocks noChangeAspect="1" noChangeArrowheads="1"/>
          </p:cNvPicPr>
          <p:nvPr/>
        </p:nvPicPr>
        <p:blipFill rotWithShape="1">
          <a:blip r:embed="rId2">
            <a:extLst>
              <a:ext uri="{28A0092B-C50C-407E-A947-70E740481C1C}">
                <a14:useLocalDpi xmlns:a14="http://schemas.microsoft.com/office/drawing/2010/main" val="0"/>
              </a:ext>
            </a:extLst>
          </a:blip>
          <a:srcRect l="10518"/>
          <a:stretch/>
        </p:blipFill>
        <p:spPr bwMode="auto">
          <a:xfrm>
            <a:off x="5289793" y="835573"/>
            <a:ext cx="6743234" cy="5026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58972" y="1001110"/>
            <a:ext cx="5059414" cy="4471835"/>
          </a:xfrm>
        </p:spPr>
        <p:style>
          <a:lnRef idx="2">
            <a:schemeClr val="dk1">
              <a:shade val="15000"/>
            </a:schemeClr>
          </a:lnRef>
          <a:fillRef idx="1">
            <a:schemeClr val="dk1"/>
          </a:fillRef>
          <a:effectRef idx="0">
            <a:schemeClr val="dk1"/>
          </a:effectRef>
          <a:fontRef idx="minor">
            <a:schemeClr val="lt1"/>
          </a:fontRef>
        </p:style>
        <p:txBody>
          <a:bodyPr>
            <a:normAutofit/>
          </a:bodyPr>
          <a:lstStyle/>
          <a:p>
            <a:r>
              <a:rPr lang="es-CL" sz="7200" b="1" dirty="0" err="1">
                <a:solidFill>
                  <a:schemeClr val="tx1"/>
                </a:solidFill>
                <a:effectLst>
                  <a:outerShdw blurRad="38100" dist="38100" dir="2700000" algn="tl">
                    <a:srgbClr val="000000">
                      <a:alpha val="43137"/>
                    </a:srgbClr>
                  </a:outerShdw>
                </a:effectLst>
              </a:rPr>
              <a:t>Crismación</a:t>
            </a:r>
            <a:br>
              <a:rPr lang="es-CL" dirty="0"/>
            </a:br>
            <a:r>
              <a:rPr lang="es-CL" dirty="0">
                <a:effectLst>
                  <a:outerShdw blurRad="38100" dist="38100" dir="2700000" algn="tl">
                    <a:srgbClr val="000000">
                      <a:alpha val="43137"/>
                    </a:srgbClr>
                  </a:outerShdw>
                </a:effectLst>
              </a:rPr>
              <a:t>El Poder del espíritu Santo</a:t>
            </a:r>
          </a:p>
        </p:txBody>
      </p:sp>
      <p:sp>
        <p:nvSpPr>
          <p:cNvPr id="6" name="Subtitle 5">
            <a:extLst>
              <a:ext uri="{FF2B5EF4-FFF2-40B4-BE49-F238E27FC236}">
                <a16:creationId xmlns:a16="http://schemas.microsoft.com/office/drawing/2014/main" id="{E38D421B-197F-414A-3D91-2C9990B4D68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0622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391193"/>
            <a:ext cx="8534400" cy="1507067"/>
          </a:xfrm>
        </p:spPr>
        <p:txBody>
          <a:bodyPr/>
          <a:lstStyle/>
          <a:p>
            <a:r>
              <a:rPr lang="es-CL" dirty="0"/>
              <a:t>¿</a:t>
            </a:r>
            <a:r>
              <a:rPr lang="es-CL" dirty="0" err="1"/>
              <a:t>Crismación</a:t>
            </a:r>
            <a:r>
              <a:rPr lang="es-CL" dirty="0"/>
              <a:t>?</a:t>
            </a:r>
          </a:p>
        </p:txBody>
      </p:sp>
      <p:sp>
        <p:nvSpPr>
          <p:cNvPr id="3" name="Marcador de contenido 2"/>
          <p:cNvSpPr>
            <a:spLocks noGrp="1"/>
          </p:cNvSpPr>
          <p:nvPr>
            <p:ph idx="1"/>
          </p:nvPr>
        </p:nvSpPr>
        <p:spPr>
          <a:xfrm>
            <a:off x="536028" y="2380593"/>
            <a:ext cx="4427858" cy="3394711"/>
          </a:xfrm>
        </p:spPr>
        <p:txBody>
          <a:bodyPr>
            <a:normAutofit fontScale="92500" lnSpcReduction="10000"/>
          </a:bodyPr>
          <a:lstStyle/>
          <a:p>
            <a:r>
              <a:rPr lang="es-CL" b="1" dirty="0">
                <a:solidFill>
                  <a:schemeClr val="bg1"/>
                </a:solidFill>
                <a:effectLst>
                  <a:outerShdw blurRad="38100" dist="38100" dir="2700000" algn="tl">
                    <a:srgbClr val="000000">
                      <a:alpha val="43137"/>
                    </a:srgbClr>
                  </a:outerShdw>
                </a:effectLst>
              </a:rPr>
              <a:t>La </a:t>
            </a:r>
            <a:r>
              <a:rPr lang="es-CL" b="1" dirty="0" err="1">
                <a:solidFill>
                  <a:schemeClr val="bg1"/>
                </a:solidFill>
                <a:effectLst>
                  <a:outerShdw blurRad="38100" dist="38100" dir="2700000" algn="tl">
                    <a:srgbClr val="000000">
                      <a:alpha val="43137"/>
                    </a:srgbClr>
                  </a:outerShdw>
                </a:effectLst>
              </a:rPr>
              <a:t>Crismación</a:t>
            </a:r>
            <a:r>
              <a:rPr lang="es-CL" b="1" dirty="0">
                <a:solidFill>
                  <a:schemeClr val="bg1"/>
                </a:solidFill>
                <a:effectLst>
                  <a:outerShdw blurRad="38100" dist="38100" dir="2700000" algn="tl">
                    <a:srgbClr val="000000">
                      <a:alpha val="43137"/>
                    </a:srgbClr>
                  </a:outerShdw>
                </a:effectLst>
              </a:rPr>
              <a:t> es el Sacramento de la iniciación cristiana por el que una persona bautizada recibe el don del Espíritu Santo a través de la unción con aceite, Santo </a:t>
            </a:r>
            <a:r>
              <a:rPr lang="es-CL" b="1" dirty="0" err="1">
                <a:solidFill>
                  <a:schemeClr val="bg1"/>
                </a:solidFill>
                <a:effectLst>
                  <a:outerShdw blurRad="38100" dist="38100" dir="2700000" algn="tl">
                    <a:srgbClr val="000000">
                      <a:alpha val="43137"/>
                    </a:srgbClr>
                  </a:outerShdw>
                </a:effectLst>
              </a:rPr>
              <a:t>Myron</a:t>
            </a:r>
            <a:r>
              <a:rPr lang="es-CL" b="1" dirty="0">
                <a:solidFill>
                  <a:schemeClr val="bg1"/>
                </a:solidFill>
                <a:effectLst>
                  <a:outerShdw blurRad="38100" dist="38100" dir="2700000" algn="tl">
                    <a:srgbClr val="000000">
                      <a:alpha val="43137"/>
                    </a:srgbClr>
                  </a:outerShdw>
                </a:effectLst>
              </a:rPr>
              <a:t>. (mirra-mortalidad)</a:t>
            </a:r>
          </a:p>
          <a:p>
            <a:r>
              <a:rPr lang="es-CL" b="1" dirty="0">
                <a:solidFill>
                  <a:schemeClr val="bg1"/>
                </a:solidFill>
                <a:effectLst>
                  <a:outerShdw blurRad="38100" dist="38100" dir="2700000" algn="tl">
                    <a:srgbClr val="000000">
                      <a:alpha val="43137"/>
                    </a:srgbClr>
                  </a:outerShdw>
                </a:effectLst>
              </a:rPr>
              <a:t>Es la Extensión de Pentecostés.</a:t>
            </a:r>
          </a:p>
          <a:p>
            <a:r>
              <a:rPr lang="es-CL" b="1" dirty="0">
                <a:solidFill>
                  <a:schemeClr val="bg1"/>
                </a:solidFill>
                <a:effectLst>
                  <a:outerShdw blurRad="38100" dist="38100" dir="2700000" algn="tl">
                    <a:srgbClr val="000000">
                      <a:alpha val="43137"/>
                    </a:srgbClr>
                  </a:outerShdw>
                </a:effectLst>
              </a:rPr>
              <a:t>Pero ¿Qué es el Espíritu Santo? Y ¿Pentecostés?</a:t>
            </a:r>
          </a:p>
        </p:txBody>
      </p:sp>
      <p:pic>
        <p:nvPicPr>
          <p:cNvPr id="6146" name="Picture 2" descr="http://www.stgabrielashland.org/site/wp-content/uploads/2012/09/11-chrismation-21.jpg"/>
          <p:cNvPicPr>
            <a:picLocks noChangeAspect="1" noChangeArrowheads="1"/>
          </p:cNvPicPr>
          <p:nvPr/>
        </p:nvPicPr>
        <p:blipFill rotWithShape="1">
          <a:blip r:embed="rId2">
            <a:extLst>
              <a:ext uri="{28A0092B-C50C-407E-A947-70E740481C1C}">
                <a14:useLocalDpi xmlns:a14="http://schemas.microsoft.com/office/drawing/2010/main" val="0"/>
              </a:ext>
            </a:extLst>
          </a:blip>
          <a:srcRect l="38100"/>
          <a:stretch/>
        </p:blipFill>
        <p:spPr bwMode="auto">
          <a:xfrm>
            <a:off x="5784979" y="712851"/>
            <a:ext cx="5159371"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26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2" y="701566"/>
            <a:ext cx="8534400" cy="1280670"/>
          </a:xfrm>
        </p:spPr>
        <p:txBody>
          <a:bodyPr>
            <a:normAutofit fontScale="90000"/>
          </a:bodyPr>
          <a:lstStyle/>
          <a:p>
            <a:r>
              <a:rPr lang="es-CL" b="1" dirty="0">
                <a:effectLst>
                  <a:outerShdw blurRad="38100" dist="38100" dir="2700000" algn="tl">
                    <a:srgbClr val="000000">
                      <a:alpha val="43137"/>
                    </a:srgbClr>
                  </a:outerShdw>
                </a:effectLst>
              </a:rPr>
              <a:t>El Espíritu Santo, Quien «os lo enseñará todo y os recordará todo lo que yo os he dicho.»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14:26).</a:t>
            </a:r>
          </a:p>
        </p:txBody>
      </p:sp>
      <p:sp>
        <p:nvSpPr>
          <p:cNvPr id="3" name="Marcador de contenido 2"/>
          <p:cNvSpPr>
            <a:spLocks noGrp="1"/>
          </p:cNvSpPr>
          <p:nvPr>
            <p:ph idx="1"/>
          </p:nvPr>
        </p:nvSpPr>
        <p:spPr>
          <a:xfrm>
            <a:off x="684212" y="2202024"/>
            <a:ext cx="4848841" cy="3591941"/>
          </a:xfrm>
        </p:spPr>
        <p:txBody>
          <a:bodyPr>
            <a:normAutofit/>
          </a:bodyPr>
          <a:lstStyle/>
          <a:p>
            <a:r>
              <a:rPr lang="es-CL" sz="2800" b="1" dirty="0">
                <a:solidFill>
                  <a:schemeClr val="bg1"/>
                </a:solidFill>
                <a:effectLst>
                  <a:outerShdw blurRad="38100" dist="38100" dir="2700000" algn="tl">
                    <a:srgbClr val="000000">
                      <a:alpha val="43137"/>
                    </a:srgbClr>
                  </a:outerShdw>
                </a:effectLst>
              </a:rPr>
              <a:t>Jesucristo dice que enviará al Espíritu Santo.</a:t>
            </a:r>
          </a:p>
          <a:p>
            <a:r>
              <a:rPr lang="es-CL" sz="2800" b="1" dirty="0">
                <a:solidFill>
                  <a:schemeClr val="bg1"/>
                </a:solidFill>
                <a:effectLst>
                  <a:outerShdw blurRad="38100" dist="38100" dir="2700000" algn="tl">
                    <a:srgbClr val="000000">
                      <a:alpha val="43137"/>
                    </a:srgbClr>
                  </a:outerShdw>
                </a:effectLst>
              </a:rPr>
              <a:t>Eso sucede en Pentecostés.</a:t>
            </a:r>
          </a:p>
          <a:p>
            <a:r>
              <a:rPr lang="es-CL" sz="2800" b="1" dirty="0">
                <a:solidFill>
                  <a:schemeClr val="bg1"/>
                </a:solidFill>
                <a:effectLst>
                  <a:outerShdw blurRad="38100" dist="38100" dir="2700000" algn="tl">
                    <a:srgbClr val="000000">
                      <a:alpha val="43137"/>
                    </a:srgbClr>
                  </a:outerShdw>
                </a:effectLst>
              </a:rPr>
              <a:t>50 días después de la resurrección de Jesucristo.</a:t>
            </a:r>
          </a:p>
        </p:txBody>
      </p:sp>
      <p:pic>
        <p:nvPicPr>
          <p:cNvPr id="2050" name="Picture 2" descr="http://upload.wikimedia.org/wikipedia/en/archive/e/e3/20120513144615!Icon-Penteco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587" y="2072389"/>
            <a:ext cx="3297226" cy="425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80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44160" y="2174240"/>
            <a:ext cx="4795202" cy="4183718"/>
          </a:xfrm>
        </p:spPr>
        <p:txBody>
          <a:bodyPr>
            <a:normAutofit fontScale="85000" lnSpcReduction="10000"/>
          </a:bodyPr>
          <a:lstStyle/>
          <a:p>
            <a:pPr>
              <a:buNone/>
            </a:pPr>
            <a:endParaRPr lang="es-ES" b="1" dirty="0">
              <a:solidFill>
                <a:schemeClr val="bg1"/>
              </a:solidFill>
              <a:effectLst>
                <a:outerShdw blurRad="38100" dist="38100" dir="2700000" algn="tl">
                  <a:srgbClr val="000000">
                    <a:alpha val="43137"/>
                  </a:srgbClr>
                </a:outerShdw>
              </a:effectLst>
            </a:endParaRPr>
          </a:p>
          <a:p>
            <a:r>
              <a:rPr lang="es-CL" b="1" dirty="0">
                <a:solidFill>
                  <a:schemeClr val="bg1"/>
                </a:solidFill>
                <a:effectLst>
                  <a:outerShdw blurRad="38100" dist="38100" dir="2700000" algn="tl">
                    <a:srgbClr val="000000">
                      <a:alpha val="43137"/>
                    </a:srgbClr>
                  </a:outerShdw>
                </a:effectLst>
              </a:rPr>
              <a:t>También es el Espíritu Santo Quien inspira a los santos a hablar la palabra de Dios y hacer Su Voluntad Divina. </a:t>
            </a:r>
          </a:p>
          <a:p>
            <a:endParaRPr lang="es-CL" b="1" dirty="0">
              <a:solidFill>
                <a:schemeClr val="bg1"/>
              </a:solidFill>
              <a:effectLst>
                <a:outerShdw blurRad="38100" dist="38100" dir="2700000" algn="tl">
                  <a:srgbClr val="000000">
                    <a:alpha val="43137"/>
                  </a:srgbClr>
                </a:outerShdw>
              </a:effectLst>
            </a:endParaRPr>
          </a:p>
          <a:p>
            <a:r>
              <a:rPr lang="es-CL" b="1" dirty="0">
                <a:solidFill>
                  <a:schemeClr val="bg1"/>
                </a:solidFill>
                <a:effectLst>
                  <a:outerShdw blurRad="38100" dist="38100" dir="2700000" algn="tl">
                    <a:srgbClr val="000000">
                      <a:alpha val="43137"/>
                    </a:srgbClr>
                  </a:outerShdw>
                </a:effectLst>
              </a:rPr>
              <a:t>Él “unge” los profetas, sacerdotes y reyes del Antiguo Testamento; y "en la plenitud de los tiempos" es este mismo Espíritu quien "desciende y permanece" con Jesús de Nazaret, haciéndolo el Mesías (Ungido) de Dios y lo manifiesta al mundo entero (Gálatas 4,4-7; Juan 1,32-34). </a:t>
            </a:r>
          </a:p>
          <a:p>
            <a:endParaRPr lang="es-ES" b="1" dirty="0">
              <a:solidFill>
                <a:schemeClr val="bg1"/>
              </a:solidFill>
              <a:effectLst>
                <a:outerShdw blurRad="38100" dist="38100" dir="2700000" algn="tl">
                  <a:srgbClr val="000000">
                    <a:alpha val="43137"/>
                  </a:srgbClr>
                </a:outerShdw>
              </a:effectLst>
            </a:endParaRPr>
          </a:p>
        </p:txBody>
      </p:sp>
      <p:sp>
        <p:nvSpPr>
          <p:cNvPr id="3" name="2 Título"/>
          <p:cNvSpPr>
            <a:spLocks noGrp="1"/>
          </p:cNvSpPr>
          <p:nvPr>
            <p:ph type="title"/>
          </p:nvPr>
        </p:nvSpPr>
        <p:spPr>
          <a:xfrm>
            <a:off x="2024034" y="500042"/>
            <a:ext cx="8215370" cy="1785950"/>
          </a:xfrm>
        </p:spPr>
        <p:txBody>
          <a:bodyPr>
            <a:normAutofit/>
          </a:bodyPr>
          <a:lstStyle/>
          <a:p>
            <a:r>
              <a:rPr lang="es-CL" i="1" dirty="0"/>
              <a:t>“El Espíritu de Dios me ha creado, y el soplo del Todopoderoso me animó”</a:t>
            </a:r>
            <a:br>
              <a:rPr lang="es-CL" i="1" dirty="0"/>
            </a:br>
            <a:r>
              <a:rPr lang="es-CL" i="1" dirty="0"/>
              <a:t>Job 33,4</a:t>
            </a:r>
            <a:r>
              <a:rPr lang="es-CL" dirty="0"/>
              <a:t> </a:t>
            </a:r>
            <a:endParaRPr lang="es-ES" dirty="0"/>
          </a:p>
        </p:txBody>
      </p:sp>
      <p:pic>
        <p:nvPicPr>
          <p:cNvPr id="13316" name="Picture 4" descr="http://upload.wikimedia.org/wikipedia/commons/1/12/Haggai-prophet.jpg"/>
          <p:cNvPicPr>
            <a:picLocks noChangeAspect="1" noChangeArrowheads="1"/>
          </p:cNvPicPr>
          <p:nvPr/>
        </p:nvPicPr>
        <p:blipFill>
          <a:blip r:embed="rId2"/>
          <a:srcRect t="3657"/>
          <a:stretch>
            <a:fillRect/>
          </a:stretch>
        </p:blipFill>
        <p:spPr bwMode="auto">
          <a:xfrm>
            <a:off x="2024034" y="2594068"/>
            <a:ext cx="3000396" cy="3763890"/>
          </a:xfrm>
          <a:prstGeom prst="rect">
            <a:avLst/>
          </a:prstGeom>
          <a:noFill/>
        </p:spPr>
      </p:pic>
    </p:spTree>
    <p:extLst>
      <p:ext uri="{BB962C8B-B14F-4D97-AF65-F5344CB8AC3E}">
        <p14:creationId xmlns:p14="http://schemas.microsoft.com/office/powerpoint/2010/main" val="87183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sz="half" idx="1"/>
          </p:nvPr>
        </p:nvSpPr>
        <p:spPr>
          <a:xfrm>
            <a:off x="1981200" y="1600201"/>
            <a:ext cx="4402832" cy="4530725"/>
          </a:xfrm>
        </p:spPr>
        <p:txBody>
          <a:bodyPr>
            <a:normAutofit/>
          </a:bodyPr>
          <a:lstStyle/>
          <a:p>
            <a:r>
              <a:rPr lang="es-CL" sz="2800" b="1" dirty="0">
                <a:solidFill>
                  <a:srgbClr val="002060"/>
                </a:solidFill>
                <a:effectLst>
                  <a:outerShdw blurRad="38100" dist="38100" dir="2700000" algn="tl">
                    <a:srgbClr val="000000">
                      <a:alpha val="43137"/>
                    </a:srgbClr>
                  </a:outerShdw>
                </a:effectLst>
              </a:rPr>
              <a:t>Nosotros, ya que pertenecemos a la Iglesia, hemos recibido </a:t>
            </a:r>
            <a:r>
              <a:rPr lang="es-CL" sz="2800" b="1" dirty="0">
                <a:solidFill>
                  <a:srgbClr val="FFFF00"/>
                </a:solidFill>
                <a:effectLst>
                  <a:outerShdw blurRad="38100" dist="38100" dir="2700000" algn="tl">
                    <a:srgbClr val="000000">
                      <a:alpha val="43137"/>
                    </a:srgbClr>
                  </a:outerShdw>
                </a:effectLst>
              </a:rPr>
              <a:t>“el sello del don del Espíritu Santo” </a:t>
            </a:r>
            <a:r>
              <a:rPr lang="es-CL" sz="2800" b="1" dirty="0">
                <a:solidFill>
                  <a:srgbClr val="002060"/>
                </a:solidFill>
                <a:effectLst>
                  <a:outerShdw blurRad="38100" dist="38100" dir="2700000" algn="tl">
                    <a:srgbClr val="000000">
                      <a:alpha val="43137"/>
                    </a:srgbClr>
                  </a:outerShdw>
                </a:effectLst>
              </a:rPr>
              <a:t>en el sacramento de la </a:t>
            </a:r>
            <a:r>
              <a:rPr lang="es-CL" sz="2800" b="1" dirty="0" err="1">
                <a:solidFill>
                  <a:srgbClr val="002060"/>
                </a:solidFill>
                <a:effectLst>
                  <a:outerShdw blurRad="38100" dist="38100" dir="2700000" algn="tl">
                    <a:srgbClr val="000000">
                      <a:alpha val="43137"/>
                    </a:srgbClr>
                  </a:outerShdw>
                </a:effectLst>
              </a:rPr>
              <a:t>Crismación</a:t>
            </a:r>
            <a:r>
              <a:rPr lang="es-CL" sz="2800" b="1" dirty="0">
                <a:solidFill>
                  <a:srgbClr val="002060"/>
                </a:solidFill>
                <a:effectLst>
                  <a:outerShdw blurRad="38100" dist="38100" dir="2700000" algn="tl">
                    <a:srgbClr val="000000">
                      <a:alpha val="43137"/>
                    </a:srgbClr>
                  </a:outerShdw>
                </a:effectLst>
              </a:rPr>
              <a:t>.</a:t>
            </a:r>
          </a:p>
          <a:p>
            <a:r>
              <a:rPr lang="es-CL" sz="2800" b="1" dirty="0">
                <a:solidFill>
                  <a:srgbClr val="002060"/>
                </a:solidFill>
                <a:effectLst>
                  <a:outerShdw blurRad="38100" dist="38100" dir="2700000" algn="tl">
                    <a:srgbClr val="000000">
                      <a:alpha val="43137"/>
                    </a:srgbClr>
                  </a:outerShdw>
                </a:effectLst>
              </a:rPr>
              <a:t>Pentecostés ya ha acontecido en cada uno de nosotros.</a:t>
            </a:r>
          </a:p>
          <a:p>
            <a:endParaRPr lang="es-CL" sz="2800" b="1" dirty="0">
              <a:solidFill>
                <a:srgbClr val="002060"/>
              </a:solidFill>
              <a:effectLst>
                <a:outerShdw blurRad="38100" dist="38100" dir="2700000" algn="tl">
                  <a:srgbClr val="000000">
                    <a:alpha val="43137"/>
                  </a:srgbClr>
                </a:outerShdw>
              </a:effectLst>
            </a:endParaRPr>
          </a:p>
        </p:txBody>
      </p:sp>
      <p:pic>
        <p:nvPicPr>
          <p:cNvPr id="74760" name="Picture 8" descr="http://t2.gstatic.com/images?q=tbn:ANd9GcQK_xz6FLuSQjpX19Sah_cX9bbsphdM5AXdOYA_hN4zrAAN-XsRXg&amp;t=1"/>
          <p:cNvPicPr>
            <a:picLocks noChangeAspect="1" noChangeArrowheads="1"/>
          </p:cNvPicPr>
          <p:nvPr/>
        </p:nvPicPr>
        <p:blipFill>
          <a:blip r:embed="rId2" cstate="print"/>
          <a:srcRect/>
          <a:stretch>
            <a:fillRect/>
          </a:stretch>
        </p:blipFill>
        <p:spPr bwMode="auto">
          <a:xfrm>
            <a:off x="6528049" y="1700808"/>
            <a:ext cx="3340871" cy="2448272"/>
          </a:xfrm>
          <a:prstGeom prst="rect">
            <a:avLst/>
          </a:prstGeom>
          <a:noFill/>
        </p:spPr>
      </p:pic>
    </p:spTree>
    <p:extLst>
      <p:ext uri="{BB962C8B-B14F-4D97-AF65-F5344CB8AC3E}">
        <p14:creationId xmlns:p14="http://schemas.microsoft.com/office/powerpoint/2010/main" val="2064279046"/>
      </p:ext>
    </p:extLst>
  </p:cSld>
  <p:clrMapOvr>
    <a:masterClrMapping/>
  </p:clrMapOvr>
  <mc:AlternateContent xmlns:mc="http://schemas.openxmlformats.org/markup-compatibility/2006" xmlns:p14="http://schemas.microsoft.com/office/powerpoint/2010/main">
    <mc:Choice Requires="p14">
      <p:transition spd="slow" p14:dur="2000" advTm="11030"/>
    </mc:Choice>
    <mc:Fallback xmlns="">
      <p:transition spd="slow" advTm="1103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833480" y="1626499"/>
            <a:ext cx="5838584" cy="4504427"/>
          </a:xfrm>
        </p:spPr>
        <p:txBody>
          <a:bodyPr/>
          <a:lstStyle/>
          <a:p>
            <a:endParaRPr lang="es-CL" b="1" dirty="0">
              <a:solidFill>
                <a:srgbClr val="002060"/>
              </a:solidFill>
              <a:effectLst>
                <a:outerShdw blurRad="38100" dist="38100" dir="2700000" algn="tl">
                  <a:srgbClr val="000000">
                    <a:alpha val="43137"/>
                  </a:srgbClr>
                </a:outerShdw>
              </a:effectLst>
            </a:endParaRPr>
          </a:p>
          <a:p>
            <a:endParaRPr lang="es-CL" b="1" dirty="0">
              <a:solidFill>
                <a:srgbClr val="002060"/>
              </a:solidFill>
              <a:effectLst>
                <a:outerShdw blurRad="38100" dist="38100" dir="2700000" algn="tl">
                  <a:srgbClr val="000000">
                    <a:alpha val="43137"/>
                  </a:srgbClr>
                </a:outerShdw>
              </a:effectLst>
            </a:endParaRPr>
          </a:p>
          <a:p>
            <a:r>
              <a:rPr lang="es-CL" sz="4400" b="1" dirty="0">
                <a:solidFill>
                  <a:srgbClr val="002060"/>
                </a:solidFill>
                <a:effectLst>
                  <a:outerShdw blurRad="38100" dist="38100" dir="2700000" algn="tl">
                    <a:srgbClr val="000000">
                      <a:alpha val="43137"/>
                    </a:srgbClr>
                  </a:outerShdw>
                </a:effectLst>
              </a:rPr>
              <a:t>El Espíritu Santo transforma a la Comunidad en el Cuerpo de Cristo.</a:t>
            </a:r>
            <a:r>
              <a:rPr lang="es-CL" b="1" dirty="0">
                <a:solidFill>
                  <a:srgbClr val="002060"/>
                </a:solidFill>
                <a:effectLst>
                  <a:outerShdw blurRad="38100" dist="38100" dir="2700000" algn="tl">
                    <a:srgbClr val="000000">
                      <a:alpha val="43137"/>
                    </a:srgbClr>
                  </a:outerShdw>
                </a:effectLst>
              </a:rPr>
              <a:t> </a:t>
            </a:r>
          </a:p>
          <a:p>
            <a:pPr lvl="2">
              <a:buFont typeface="Wingdings" pitchFamily="2" charset="2"/>
              <a:buNone/>
            </a:pPr>
            <a:endParaRPr lang="es-CL" b="1" dirty="0">
              <a:solidFill>
                <a:srgbClr val="002060"/>
              </a:solidFill>
              <a:effectLst>
                <a:outerShdw blurRad="38100" dist="38100" dir="2700000" algn="tl">
                  <a:srgbClr val="000000">
                    <a:alpha val="43137"/>
                  </a:srgbClr>
                </a:outerShdw>
              </a:effectLst>
            </a:endParaRPr>
          </a:p>
          <a:p>
            <a:pPr lvl="2">
              <a:buFont typeface="Wingdings" pitchFamily="2" charset="2"/>
              <a:buNone/>
            </a:pPr>
            <a:r>
              <a:rPr lang="es-CL" b="1" dirty="0">
                <a:solidFill>
                  <a:srgbClr val="002060"/>
                </a:solidFill>
                <a:effectLst>
                  <a:outerShdw blurRad="38100" dist="38100" dir="2700000" algn="tl">
                    <a:srgbClr val="000000">
                      <a:alpha val="43137"/>
                    </a:srgbClr>
                  </a:outerShdw>
                </a:effectLst>
              </a:rPr>
              <a:t>Padre J. </a:t>
            </a:r>
            <a:r>
              <a:rPr lang="es-CL" b="1" dirty="0" err="1">
                <a:solidFill>
                  <a:srgbClr val="002060"/>
                </a:solidFill>
                <a:effectLst>
                  <a:outerShdw blurRad="38100" dist="38100" dir="2700000" algn="tl">
                    <a:srgbClr val="000000">
                      <a:alpha val="43137"/>
                    </a:srgbClr>
                  </a:outerShdw>
                </a:effectLst>
              </a:rPr>
              <a:t>Meyendorff</a:t>
            </a:r>
            <a:endParaRPr lang="es-CL" b="1" dirty="0">
              <a:solidFill>
                <a:srgbClr val="002060"/>
              </a:solidFill>
              <a:effectLst>
                <a:outerShdw blurRad="38100" dist="38100" dir="2700000" algn="tl">
                  <a:srgbClr val="000000">
                    <a:alpha val="43137"/>
                  </a:srgbClr>
                </a:outerShdw>
              </a:effectLst>
            </a:endParaRPr>
          </a:p>
          <a:p>
            <a:endParaRPr lang="es-CL" b="1" dirty="0">
              <a:solidFill>
                <a:srgbClr val="002060"/>
              </a:solidFill>
              <a:effectLst>
                <a:outerShdw blurRad="38100" dist="38100" dir="2700000" algn="tl">
                  <a:srgbClr val="000000">
                    <a:alpha val="43137"/>
                  </a:srgbClr>
                </a:outerShdw>
              </a:effectLst>
            </a:endParaRPr>
          </a:p>
        </p:txBody>
      </p:sp>
      <p:pic>
        <p:nvPicPr>
          <p:cNvPr id="56324" name="Picture 4"/>
          <p:cNvPicPr>
            <a:picLocks noChangeAspect="1" noChangeArrowheads="1"/>
          </p:cNvPicPr>
          <p:nvPr/>
        </p:nvPicPr>
        <p:blipFill>
          <a:blip r:embed="rId2" cstate="print"/>
          <a:srcRect/>
          <a:stretch>
            <a:fillRect/>
          </a:stretch>
        </p:blipFill>
        <p:spPr bwMode="auto">
          <a:xfrm>
            <a:off x="7104112" y="476672"/>
            <a:ext cx="2324100" cy="5695950"/>
          </a:xfrm>
          <a:prstGeom prst="rect">
            <a:avLst/>
          </a:prstGeom>
          <a:noFill/>
          <a:ln w="9525">
            <a:noFill/>
            <a:miter lim="800000"/>
            <a:headEnd/>
            <a:tailEnd/>
          </a:ln>
        </p:spPr>
      </p:pic>
    </p:spTree>
    <p:extLst>
      <p:ext uri="{BB962C8B-B14F-4D97-AF65-F5344CB8AC3E}">
        <p14:creationId xmlns:p14="http://schemas.microsoft.com/office/powerpoint/2010/main" val="1524239770"/>
      </p:ext>
    </p:extLst>
  </p:cSld>
  <p:clrMapOvr>
    <a:masterClrMapping/>
  </p:clrMapOvr>
  <mc:AlternateContent xmlns:mc="http://schemas.openxmlformats.org/markup-compatibility/2006" xmlns:p14="http://schemas.microsoft.com/office/powerpoint/2010/main">
    <mc:Choice Requires="p14">
      <p:transition spd="slow" p14:dur="2000" advTm="7120"/>
    </mc:Choice>
    <mc:Fallback xmlns="">
      <p:transition spd="slow" advTm="712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6600" b="1" baseline="30000" dirty="0"/>
              <a:t>Eucaristía</a:t>
            </a:r>
            <a:endParaRPr lang="es-CL" sz="6600" dirty="0"/>
          </a:p>
        </p:txBody>
      </p:sp>
      <p:sp>
        <p:nvSpPr>
          <p:cNvPr id="3" name="Marcador de contenido 2"/>
          <p:cNvSpPr>
            <a:spLocks noGrp="1"/>
          </p:cNvSpPr>
          <p:nvPr>
            <p:ph idx="1"/>
          </p:nvPr>
        </p:nvSpPr>
        <p:spPr>
          <a:xfrm>
            <a:off x="680321" y="2118511"/>
            <a:ext cx="5856281" cy="4544838"/>
          </a:xfrm>
        </p:spPr>
        <p:txBody>
          <a:bodyPr>
            <a:normAutofit/>
          </a:bodyPr>
          <a:lstStyle/>
          <a:p>
            <a:pPr algn="just"/>
            <a:r>
              <a:rPr lang="es-CL" baseline="30000" dirty="0">
                <a:effectLst>
                  <a:outerShdw blurRad="38100" dist="38100" dir="2700000" algn="tl">
                    <a:srgbClr val="000000">
                      <a:alpha val="43137"/>
                    </a:srgbClr>
                  </a:outerShdw>
                </a:effectLst>
              </a:rPr>
              <a:t>Necesitamos comer y beber una comida especial que nos alimente para la vida eterna. </a:t>
            </a:r>
          </a:p>
          <a:p>
            <a:pPr algn="just"/>
            <a:r>
              <a:rPr lang="es-CL" baseline="30000" dirty="0">
                <a:effectLst>
                  <a:outerShdw blurRad="38100" dist="38100" dir="2700000" algn="tl">
                    <a:srgbClr val="000000">
                      <a:alpha val="43137"/>
                    </a:srgbClr>
                  </a:outerShdw>
                </a:effectLst>
              </a:rPr>
              <a:t>Esta comida es la </a:t>
            </a:r>
            <a:r>
              <a:rPr lang="es-CL" b="1" baseline="30000" dirty="0">
                <a:effectLst>
                  <a:outerShdw blurRad="38100" dist="38100" dir="2700000" algn="tl">
                    <a:srgbClr val="000000">
                      <a:alpha val="43137"/>
                    </a:srgbClr>
                  </a:outerShdw>
                </a:effectLst>
              </a:rPr>
              <a:t>“Mística Cena del Hijo de Dios”,</a:t>
            </a:r>
            <a:r>
              <a:rPr lang="es-CL" baseline="30000" dirty="0">
                <a:effectLst>
                  <a:outerShdw blurRad="38100" dist="38100" dir="2700000" algn="tl">
                    <a:srgbClr val="000000">
                      <a:alpha val="43137"/>
                    </a:srgbClr>
                  </a:outerShdw>
                </a:effectLst>
              </a:rPr>
              <a:t> el Cuerpo y Sangre de Cristo, el sacramento de la </a:t>
            </a:r>
            <a:r>
              <a:rPr lang="es-CL" b="1" baseline="30000" dirty="0">
                <a:effectLst>
                  <a:outerShdw blurRad="38100" dist="38100" dir="2700000" algn="tl">
                    <a:srgbClr val="000000">
                      <a:alpha val="43137"/>
                    </a:srgbClr>
                  </a:outerShdw>
                </a:effectLst>
              </a:rPr>
              <a:t>Santa Eucaristía</a:t>
            </a:r>
            <a:r>
              <a:rPr lang="es-CL" baseline="30000" dirty="0">
                <a:effectLst>
                  <a:outerShdw blurRad="38100" dist="38100" dir="2700000" algn="tl">
                    <a:srgbClr val="000000">
                      <a:alpha val="43137"/>
                    </a:srgbClr>
                  </a:outerShdw>
                </a:effectLst>
              </a:rPr>
              <a:t>, que es la comunión con la Vida misma.</a:t>
            </a:r>
          </a:p>
          <a:p>
            <a:pPr algn="just"/>
            <a:endParaRPr lang="en-US" baseline="30000" dirty="0">
              <a:effectLst>
                <a:outerShdw blurRad="38100" dist="38100" dir="2700000" algn="tl">
                  <a:srgbClr val="000000">
                    <a:alpha val="43137"/>
                  </a:srgbClr>
                </a:outerShdw>
              </a:effectLst>
            </a:endParaRPr>
          </a:p>
        </p:txBody>
      </p:sp>
      <p:pic>
        <p:nvPicPr>
          <p:cNvPr id="38914" name="Picture 2" descr="http://www.angelfire.com/music5/doxologia/litur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406" y="3404104"/>
            <a:ext cx="476250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melkiteresources.org/wp-content/uploads/Divine-Liturg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816" y="1484296"/>
            <a:ext cx="548640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331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48150" y="3924638"/>
            <a:ext cx="8825658" cy="2818008"/>
          </a:xfrm>
        </p:spPr>
        <p:txBody>
          <a:bodyPr/>
          <a:lstStyle/>
          <a:p>
            <a:r>
              <a:rPr lang="es-CL" b="1" dirty="0">
                <a:effectLst>
                  <a:outerShdw blurRad="38100" dist="38100" dir="2700000" algn="tl">
                    <a:srgbClr val="000000">
                      <a:alpha val="43137"/>
                    </a:srgbClr>
                  </a:outerShdw>
                </a:effectLst>
              </a:rPr>
              <a:t>El Sacramento del AMOR</a:t>
            </a:r>
          </a:p>
        </p:txBody>
      </p:sp>
      <p:pic>
        <p:nvPicPr>
          <p:cNvPr id="4" name="Picture 2" descr="C:\Users\Padre Francisco\Desktop\ISIA\Logo-Final-ITSIA-012_ocre.png"/>
          <p:cNvPicPr>
            <a:picLocks noChangeAspect="1" noChangeArrowheads="1"/>
          </p:cNvPicPr>
          <p:nvPr/>
        </p:nvPicPr>
        <p:blipFill>
          <a:blip r:embed="rId2" cstate="print"/>
          <a:srcRect/>
          <a:stretch>
            <a:fillRect/>
          </a:stretch>
        </p:blipFill>
        <p:spPr bwMode="auto">
          <a:xfrm>
            <a:off x="1181195" y="300729"/>
            <a:ext cx="1766955" cy="1325492"/>
          </a:xfrm>
          <a:prstGeom prst="rect">
            <a:avLst/>
          </a:prstGeom>
          <a:noFill/>
        </p:spPr>
      </p:pic>
      <p:pic>
        <p:nvPicPr>
          <p:cNvPr id="1026" name="Picture 2" descr="http://www.thefrenzelsblog.com/wp-content/uploads/2011/11/Jim-Amanda-Wedding-00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689" y="300729"/>
            <a:ext cx="6191250" cy="412432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1E1ECE5-1D97-ABBE-EC61-01B8A7A9792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63068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Matrimonio - Coronación</a:t>
            </a:r>
          </a:p>
        </p:txBody>
      </p:sp>
      <p:sp>
        <p:nvSpPr>
          <p:cNvPr id="3" name="Marcador de contenido 2"/>
          <p:cNvSpPr>
            <a:spLocks noGrp="1"/>
          </p:cNvSpPr>
          <p:nvPr>
            <p:ph idx="1"/>
          </p:nvPr>
        </p:nvSpPr>
        <p:spPr>
          <a:xfrm>
            <a:off x="680322" y="2100404"/>
            <a:ext cx="4145175" cy="4381877"/>
          </a:xfrm>
        </p:spPr>
        <p:txBody>
          <a:bodyPr>
            <a:normAutofit/>
          </a:bodyPr>
          <a:lstStyle/>
          <a:p>
            <a:r>
              <a:rPr lang="es-CL" baseline="30000" dirty="0"/>
              <a:t>Para que la vida sea en verdad perfecta, santa y buena, es necesario también un sacramento especial para el </a:t>
            </a:r>
            <a:r>
              <a:rPr lang="es-CL" b="1" baseline="30000" dirty="0"/>
              <a:t>matrimonio</a:t>
            </a:r>
            <a:r>
              <a:rPr lang="es-CL" baseline="30000" dirty="0"/>
              <a:t> y la crianza de los hijos. </a:t>
            </a:r>
          </a:p>
          <a:p>
            <a:r>
              <a:rPr lang="es-CL" baseline="30000" dirty="0"/>
              <a:t>En este mundo, todos los que nacen, nacen para morir. El sacramento del matrimonio cristiano transforma el amor humano, la crianza de hijos y la comunidad de la familia en realidades de proporciones y significado eternos. En el matrimonio, somos bendecidos por Dios para amistad y amor eternos. Los esposos son bendecidos y por ello, el fruto de su amor, la crianza de sus hijos y toda la vida de su familia, ya no estarán sometidos a la muerte, sino que serán para la vida eterna.</a:t>
            </a:r>
          </a:p>
          <a:p>
            <a:endParaRPr lang="es-CL" dirty="0"/>
          </a:p>
        </p:txBody>
      </p:sp>
      <p:pic>
        <p:nvPicPr>
          <p:cNvPr id="39938" name="Picture 2" descr="http://ryanphunter.files.wordpress.com/2012/11/orthodox-wedd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0" y="0"/>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www.ispwp.com/wp-content/image/2-articles/vancouver-wedding-photographer-funkytown-04-ceremon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506" y="2100404"/>
            <a:ext cx="7042493" cy="47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77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4563" y="790745"/>
            <a:ext cx="8229600" cy="914400"/>
          </a:xfrm>
        </p:spPr>
        <p:txBody>
          <a:bodyPr/>
          <a:lstStyle/>
          <a:p>
            <a:pPr>
              <a:defRPr/>
            </a:pPr>
            <a:r>
              <a:rPr lang="es-CL" sz="4000" b="1" dirty="0">
                <a:effectLst>
                  <a:outerShdw blurRad="38100" dist="38100" dir="2700000" algn="tl">
                    <a:srgbClr val="000000">
                      <a:alpha val="43137"/>
                    </a:srgbClr>
                  </a:outerShdw>
                </a:effectLst>
                <a:latin typeface="+mn-lt"/>
                <a:ea typeface="+mn-ea"/>
                <a:cs typeface="+mn-cs"/>
              </a:rPr>
              <a:t>Las reglas monásticas del ayuno:</a:t>
            </a:r>
            <a:endParaRPr lang="es-CL" sz="4000" b="1" dirty="0">
              <a:effectLst>
                <a:outerShdw blurRad="38100" dist="38100" dir="2700000" algn="tl">
                  <a:srgbClr val="000000">
                    <a:alpha val="43137"/>
                  </a:srgbClr>
                </a:outerShdw>
              </a:effectLst>
            </a:endParaRPr>
          </a:p>
        </p:txBody>
      </p:sp>
      <p:sp>
        <p:nvSpPr>
          <p:cNvPr id="8195" name="2 Marcador de contenido"/>
          <p:cNvSpPr>
            <a:spLocks noGrp="1"/>
          </p:cNvSpPr>
          <p:nvPr>
            <p:ph idx="1"/>
          </p:nvPr>
        </p:nvSpPr>
        <p:spPr>
          <a:xfrm>
            <a:off x="571877" y="2249337"/>
            <a:ext cx="5324879" cy="4043026"/>
          </a:xfrm>
        </p:spPr>
        <p:style>
          <a:lnRef idx="2">
            <a:schemeClr val="dk1">
              <a:shade val="15000"/>
            </a:schemeClr>
          </a:lnRef>
          <a:fillRef idx="1">
            <a:schemeClr val="dk1"/>
          </a:fillRef>
          <a:effectRef idx="0">
            <a:schemeClr val="dk1"/>
          </a:effectRef>
          <a:fontRef idx="minor">
            <a:schemeClr val="lt1"/>
          </a:fontRef>
        </p:style>
        <p:txBody>
          <a:bodyPr>
            <a:normAutofit/>
          </a:bodyPr>
          <a:lstStyle/>
          <a:p>
            <a:r>
              <a:rPr lang="es-CL" sz="2000" b="1" dirty="0">
                <a:effectLst>
                  <a:outerShdw blurRad="38100" dist="38100" dir="2700000" algn="tl">
                    <a:srgbClr val="000000">
                      <a:alpha val="43137"/>
                    </a:srgbClr>
                  </a:outerShdw>
                </a:effectLst>
              </a:rPr>
              <a:t>Ayuno de productos de origen animal: Miércoles y Viernes. </a:t>
            </a:r>
          </a:p>
          <a:p>
            <a:r>
              <a:rPr lang="es-CL" sz="2000" b="1" dirty="0">
                <a:effectLst>
                  <a:outerShdw blurRad="38100" dist="38100" dir="2700000" algn="tl">
                    <a:srgbClr val="000000">
                      <a:alpha val="43137"/>
                    </a:srgbClr>
                  </a:outerShdw>
                </a:effectLst>
              </a:rPr>
              <a:t>Cuaresmas y otros Ayunos.</a:t>
            </a:r>
          </a:p>
          <a:p>
            <a:r>
              <a:rPr lang="es-CL" sz="2000" b="1" dirty="0">
                <a:effectLst>
                  <a:outerShdw blurRad="38100" dist="38100" dir="2700000" algn="tl">
                    <a:srgbClr val="000000">
                      <a:alpha val="43137"/>
                    </a:srgbClr>
                  </a:outerShdw>
                </a:effectLst>
              </a:rPr>
              <a:t>Estas reglas existen no como una “carga que no se puede llevar” (Lucas 11,46), sino más bien como un ideal que debemos tratar de alcanzar; </a:t>
            </a:r>
          </a:p>
          <a:p>
            <a:r>
              <a:rPr lang="es-CL" sz="2000" b="1" dirty="0">
                <a:effectLst>
                  <a:outerShdw blurRad="38100" dist="38100" dir="2700000" algn="tl">
                    <a:srgbClr val="000000">
                      <a:alpha val="43137"/>
                    </a:srgbClr>
                  </a:outerShdw>
                </a:effectLst>
              </a:rPr>
              <a:t>El ayuno no constituye un fin en sí, sino es un medio que nos lleva hacia una perfección espiritual coronada en amor. </a:t>
            </a:r>
          </a:p>
          <a:p>
            <a:r>
              <a:rPr lang="es-CL" b="1" dirty="0">
                <a:effectLst>
                  <a:outerShdw blurRad="38100" dist="38100" dir="2700000" algn="tl">
                    <a:srgbClr val="000000">
                      <a:alpha val="43137"/>
                    </a:srgbClr>
                  </a:outerShdw>
                </a:effectLst>
              </a:rPr>
              <a:t>Cuando ayunes…</a:t>
            </a:r>
          </a:p>
        </p:txBody>
      </p:sp>
      <p:pic>
        <p:nvPicPr>
          <p:cNvPr id="8196" name="Picture 2" descr="http://k41.pbase.com/o4/28/527328/1/53913236.121405303cus.jpg"/>
          <p:cNvPicPr>
            <a:picLocks noChangeAspect="1" noChangeArrowheads="1"/>
          </p:cNvPicPr>
          <p:nvPr/>
        </p:nvPicPr>
        <p:blipFill>
          <a:blip r:embed="rId3" cstate="print"/>
          <a:srcRect/>
          <a:stretch>
            <a:fillRect/>
          </a:stretch>
        </p:blipFill>
        <p:spPr bwMode="auto">
          <a:xfrm>
            <a:off x="6096000" y="1799738"/>
            <a:ext cx="3000375" cy="4492625"/>
          </a:xfrm>
          <a:prstGeom prst="rect">
            <a:avLst/>
          </a:prstGeom>
          <a:noFill/>
          <a:ln w="9525">
            <a:noFill/>
            <a:miter lim="800000"/>
            <a:headEnd/>
            <a:tailEnd/>
          </a:ln>
        </p:spPr>
      </p:pic>
      <p:sp>
        <p:nvSpPr>
          <p:cNvPr id="4" name="TextBox 3">
            <a:extLst>
              <a:ext uri="{FF2B5EF4-FFF2-40B4-BE49-F238E27FC236}">
                <a16:creationId xmlns:a16="http://schemas.microsoft.com/office/drawing/2014/main" id="{E9D07FE0-4B10-6FEA-D1E3-3B69A145289C}"/>
              </a:ext>
            </a:extLst>
          </p:cNvPr>
          <p:cNvSpPr txBox="1"/>
          <p:nvPr/>
        </p:nvSpPr>
        <p:spPr>
          <a:xfrm>
            <a:off x="9317043" y="383053"/>
            <a:ext cx="2751764" cy="59093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s-ES" b="1" i="1" dirty="0">
                <a:solidFill>
                  <a:schemeClr val="bg1"/>
                </a:solidFill>
              </a:rPr>
              <a:t>Mateo 6:16-18</a:t>
            </a:r>
          </a:p>
          <a:p>
            <a:r>
              <a:rPr lang="es-ES" b="1" i="1" dirty="0">
                <a:solidFill>
                  <a:schemeClr val="bg1"/>
                </a:solidFill>
              </a:rPr>
              <a:t>“Cuando ustedes ayunen, no se hagan los tristes, como los hipócritas, que descuidan su apariencia para mostrar a los hombres que ayunan. De cierto les digo que ya tienen su recompensa. Pero tú, cuando ayunes, unge tu cabeza y lávate la cara, de modo que no muestres a los hombres que ayunas, sino a tu Padre que está en secreto. Y tu Padre que ve en secreto te recompensará.</a:t>
            </a:r>
            <a:endParaRPr lang="en-US" b="1" i="1"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Unidad</a:t>
            </a:r>
          </a:p>
        </p:txBody>
      </p:sp>
      <p:pic>
        <p:nvPicPr>
          <p:cNvPr id="4098" name="Picture 2" descr="http://www.tantrawithastiko.com/wp-content/uploads/2014/08/530501_10151377870983185_73515705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83" y="1399921"/>
            <a:ext cx="4812711" cy="41910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leonorcasalins.es/wp-content/uploads/2014/07/ovulo-espermatozo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548" y="1399921"/>
            <a:ext cx="40957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1.gstatic.com/images?q=tbn:ANd9GcT4VDDHdtna6o6rq16A-KHgjePVaUp70XxoKJii_SB3GdhmR3D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452" y="1399921"/>
            <a:ext cx="2638425"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1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CL"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Creación</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1 Marcador de contenido"/>
          <p:cNvSpPr>
            <a:spLocks noGrp="1"/>
          </p:cNvSpPr>
          <p:nvPr>
            <p:ph idx="1"/>
          </p:nvPr>
        </p:nvSpPr>
        <p:spPr>
          <a:xfrm>
            <a:off x="7318572" y="1740125"/>
            <a:ext cx="4648200" cy="4913723"/>
          </a:xfrm>
        </p:spPr>
        <p:txBody>
          <a:bodyPr>
            <a:normAutofit/>
          </a:bodyPr>
          <a:lstStyle/>
          <a:p>
            <a:r>
              <a:rPr lang="es-ES" b="1" dirty="0">
                <a:effectLst>
                  <a:outerShdw blurRad="38100" dist="38100" dir="2700000" algn="tl">
                    <a:srgbClr val="000000">
                      <a:alpha val="43137"/>
                    </a:srgbClr>
                  </a:outerShdw>
                </a:effectLst>
              </a:rPr>
              <a:t>En Génesis, en el Antiguo Testamento relata como la Verdad, Voluntad y Plan de Dios fueron revelados en la historia cuando Dios creó a Adán y Eva, ellos vivían en perfecta comunión con Él. </a:t>
            </a:r>
          </a:p>
          <a:p>
            <a:endParaRPr lang="en-US" b="1" dirty="0">
              <a:effectLst>
                <a:outerShdw blurRad="38100" dist="38100" dir="2700000" algn="tl">
                  <a:srgbClr val="000000">
                    <a:alpha val="43137"/>
                  </a:srgbClr>
                </a:outerShdw>
              </a:effectLst>
            </a:endParaRPr>
          </a:p>
        </p:txBody>
      </p:sp>
      <p:pic>
        <p:nvPicPr>
          <p:cNvPr id="5122" name="Picture 2" descr="http://ancientanswersdotorg.files.wordpress.com/2014/08/creation-of-birds-sea-creatures-008344cat__03884_zoom.gif"/>
          <p:cNvPicPr>
            <a:picLocks noChangeAspect="1" noChangeArrowheads="1"/>
          </p:cNvPicPr>
          <p:nvPr/>
        </p:nvPicPr>
        <p:blipFill rotWithShape="1">
          <a:blip r:embed="rId2">
            <a:extLst>
              <a:ext uri="{28A0092B-C50C-407E-A947-70E740481C1C}">
                <a14:useLocalDpi xmlns:a14="http://schemas.microsoft.com/office/drawing/2010/main" val="0"/>
              </a:ext>
            </a:extLst>
          </a:blip>
          <a:srcRect l="15457" t="170" r="15728" b="-170"/>
          <a:stretch/>
        </p:blipFill>
        <p:spPr bwMode="auto">
          <a:xfrm>
            <a:off x="121381" y="1740125"/>
            <a:ext cx="32772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ayingsoftheorthodoxfathers.files.wordpress.com/2015/01/creation-ic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982" y="1740125"/>
            <a:ext cx="33242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08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CL" b="1" dirty="0">
                <a:effectLst>
                  <a:outerShdw blurRad="38100" dist="38100" dir="2700000" algn="tl">
                    <a:srgbClr val="000000">
                      <a:alpha val="43137"/>
                    </a:srgbClr>
                  </a:outerShdw>
                </a:effectLst>
              </a:rPr>
              <a:t>El Sentido del Matrimonio</a:t>
            </a:r>
          </a:p>
        </p:txBody>
      </p:sp>
      <p:sp>
        <p:nvSpPr>
          <p:cNvPr id="3" name="2 Marcador de contenido"/>
          <p:cNvSpPr>
            <a:spLocks noGrp="1"/>
          </p:cNvSpPr>
          <p:nvPr>
            <p:ph idx="1"/>
          </p:nvPr>
        </p:nvSpPr>
        <p:spPr>
          <a:xfrm>
            <a:off x="680321" y="2136617"/>
            <a:ext cx="5487117" cy="3943507"/>
          </a:xfrm>
        </p:spPr>
        <p:txBody>
          <a:bodyPr>
            <a:normAutofit/>
          </a:bodyPr>
          <a:lstStyle/>
          <a:p>
            <a:pPr>
              <a:buFont typeface="Wingdings" panose="05000000000000000000" pitchFamily="2" charset="2"/>
              <a:buChar char="v"/>
              <a:defRPr/>
            </a:pPr>
            <a:r>
              <a:rPr lang="es-ES" dirty="0"/>
              <a:t>Si uno pensara en el mayor sufrimiento y le preguntara a la gente, sin lugar a dudas existe una máxima amargura, el de estar totalmente solo.  </a:t>
            </a:r>
          </a:p>
          <a:p>
            <a:pPr>
              <a:buFont typeface="Wingdings" panose="05000000000000000000" pitchFamily="2" charset="2"/>
              <a:buChar char="v"/>
              <a:defRPr/>
            </a:pPr>
            <a:r>
              <a:rPr lang="es-ES" dirty="0"/>
              <a:t>Un Dios de una sola persona no sería el Dios del Amor.  Dios es trinidad, uno y trino a la vez.  Así también si el ser humano estuviese solo no sería la imagen de Dios.</a:t>
            </a:r>
            <a:endParaRPr lang="es-CL" dirty="0"/>
          </a:p>
          <a:p>
            <a:pPr>
              <a:buFont typeface="Wingdings" panose="05000000000000000000" pitchFamily="2" charset="2"/>
              <a:buChar char="v"/>
              <a:defRPr/>
            </a:pPr>
            <a:endParaRPr lang="es-CL" dirty="0"/>
          </a:p>
        </p:txBody>
      </p:sp>
      <p:pic>
        <p:nvPicPr>
          <p:cNvPr id="12292" name="Picture 2" descr="http://perso.wanadoo.es/anaisabelcapilla/solita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110" y="1114850"/>
            <a:ext cx="38576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292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CL"/>
          </a:p>
        </p:txBody>
      </p:sp>
      <p:sp>
        <p:nvSpPr>
          <p:cNvPr id="14339" name="2 Marcador de contenido"/>
          <p:cNvSpPr>
            <a:spLocks noGrp="1"/>
          </p:cNvSpPr>
          <p:nvPr>
            <p:ph idx="1"/>
          </p:nvPr>
        </p:nvSpPr>
        <p:spPr>
          <a:xfrm>
            <a:off x="2024063" y="3000375"/>
            <a:ext cx="8286750" cy="3079750"/>
          </a:xfrm>
        </p:spPr>
        <p:txBody>
          <a:bodyPr/>
          <a:lstStyle/>
          <a:p>
            <a:r>
              <a:rPr lang="es-CL" altLang="es-CL"/>
              <a:t>Dios al comienzo los trata de Ustedes sin distinción, y luego el demonio logra su meta, dividir al hombre, así vemos como Dios los llama separadamente en Génesis 3</a:t>
            </a:r>
          </a:p>
          <a:p>
            <a:r>
              <a:rPr lang="es-CL" altLang="es-CL" i="1"/>
              <a:t>“A la mujer le dijo… y a Adán le dijo…”</a:t>
            </a:r>
          </a:p>
          <a:p>
            <a:endParaRPr lang="es-CL" altLang="es-CL"/>
          </a:p>
        </p:txBody>
      </p:sp>
      <p:pic>
        <p:nvPicPr>
          <p:cNvPr id="14340" name="Picture 2" descr="http://www.lent.goarch.org/forgiveness/learn/images/garden_of_eden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1285875"/>
            <a:ext cx="4000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904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CL"/>
          </a:p>
        </p:txBody>
      </p:sp>
      <p:sp>
        <p:nvSpPr>
          <p:cNvPr id="3" name="2 Marcador de contenido"/>
          <p:cNvSpPr>
            <a:spLocks noGrp="1"/>
          </p:cNvSpPr>
          <p:nvPr>
            <p:ph idx="1"/>
          </p:nvPr>
        </p:nvSpPr>
        <p:spPr>
          <a:xfrm>
            <a:off x="5381625" y="2009869"/>
            <a:ext cx="4910138" cy="4016282"/>
          </a:xfrm>
        </p:spPr>
        <p:txBody>
          <a:bodyPr>
            <a:normAutofit/>
          </a:bodyPr>
          <a:lstStyle/>
          <a:p>
            <a:pPr>
              <a:buFont typeface="Wingdings" panose="05000000000000000000" pitchFamily="2" charset="2"/>
              <a:buChar char="v"/>
              <a:defRPr/>
            </a:pPr>
            <a:r>
              <a:rPr lang="es-CL" dirty="0"/>
              <a:t>Mas el amor divino logra recrear todo en Cristo, así San Juan Crisóstomo nos dice: </a:t>
            </a:r>
          </a:p>
          <a:p>
            <a:pPr>
              <a:buFont typeface="Wingdings" panose="05000000000000000000" pitchFamily="2" charset="2"/>
              <a:buChar char="v"/>
              <a:defRPr/>
            </a:pPr>
            <a:r>
              <a:rPr lang="es-CL" i="1" dirty="0"/>
              <a:t>“Las propiedades del amor son tales que la amada y el amado no forman ya dos seres sino uno solo…no se hallan tan solo reunidos sino que son uno”</a:t>
            </a:r>
            <a:r>
              <a:rPr lang="es-CL" dirty="0"/>
              <a:t> </a:t>
            </a:r>
          </a:p>
          <a:p>
            <a:pPr>
              <a:buFont typeface="Wingdings" panose="05000000000000000000" pitchFamily="2" charset="2"/>
              <a:buChar char="v"/>
              <a:defRPr/>
            </a:pPr>
            <a:endParaRPr lang="es-CL" dirty="0"/>
          </a:p>
        </p:txBody>
      </p:sp>
      <p:pic>
        <p:nvPicPr>
          <p:cNvPr id="15364" name="Picture 2" descr="http://ocafs.oca.org/Icons/november/1113AChrysos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714375"/>
            <a:ext cx="33686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357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CL"/>
          </a:p>
        </p:txBody>
      </p:sp>
      <p:sp>
        <p:nvSpPr>
          <p:cNvPr id="3" name="2 Marcador de contenido"/>
          <p:cNvSpPr>
            <a:spLocks noGrp="1"/>
          </p:cNvSpPr>
          <p:nvPr>
            <p:ph idx="1"/>
          </p:nvPr>
        </p:nvSpPr>
        <p:spPr>
          <a:xfrm>
            <a:off x="769545" y="2055137"/>
            <a:ext cx="5540769" cy="4024988"/>
          </a:xfrm>
        </p:spPr>
        <p:txBody>
          <a:bodyPr>
            <a:normAutofit/>
          </a:bodyPr>
          <a:lstStyle/>
          <a:p>
            <a:pPr>
              <a:buFont typeface="Wingdings" panose="05000000000000000000" pitchFamily="2" charset="2"/>
              <a:buChar char="v"/>
              <a:defRPr/>
            </a:pPr>
            <a:r>
              <a:rPr lang="es-CL" dirty="0"/>
              <a:t>Entonces vemos al matrimonio como la unidad de dos personas en un solo ser, en una sola sustancia; o también; la unión en un cuerpo y en un alma pero de dos personas, todo esto siguiendo el ejemplo de la trinidad.</a:t>
            </a:r>
          </a:p>
          <a:p>
            <a:pPr>
              <a:buFont typeface="Wingdings" panose="05000000000000000000" pitchFamily="2" charset="2"/>
              <a:buChar char="v"/>
              <a:defRPr/>
            </a:pPr>
            <a:endParaRPr lang="es-CL" dirty="0"/>
          </a:p>
        </p:txBody>
      </p:sp>
      <p:pic>
        <p:nvPicPr>
          <p:cNvPr id="16388" name="Picture 2" descr="http://jonathanscorner.com/writing/icons/rublev_trinity_ic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532" y="753228"/>
            <a:ext cx="42862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781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CL"/>
          </a:p>
        </p:txBody>
      </p:sp>
      <p:sp>
        <p:nvSpPr>
          <p:cNvPr id="3" name="2 Marcador de contenido"/>
          <p:cNvSpPr>
            <a:spLocks noGrp="1"/>
          </p:cNvSpPr>
          <p:nvPr>
            <p:ph idx="1"/>
          </p:nvPr>
        </p:nvSpPr>
        <p:spPr>
          <a:xfrm>
            <a:off x="1077362" y="2172831"/>
            <a:ext cx="6161638" cy="3907293"/>
          </a:xfrm>
        </p:spPr>
        <p:txBody>
          <a:bodyPr>
            <a:normAutofit/>
          </a:bodyPr>
          <a:lstStyle/>
          <a:p>
            <a:pPr>
              <a:buFont typeface="Wingdings" panose="05000000000000000000" pitchFamily="2" charset="2"/>
              <a:buChar char="v"/>
              <a:defRPr/>
            </a:pPr>
            <a:r>
              <a:rPr lang="es-CL" dirty="0"/>
              <a:t>El Matrimonio forma una “Iglesia Doméstica” son un “Icono viviente de Dios” una “teofanía”. </a:t>
            </a:r>
          </a:p>
          <a:p>
            <a:pPr>
              <a:buFont typeface="Wingdings" panose="05000000000000000000" pitchFamily="2" charset="2"/>
              <a:buChar char="v"/>
              <a:defRPr/>
            </a:pPr>
            <a:r>
              <a:rPr lang="es-CL" dirty="0"/>
              <a:t>Por lo tanto el estado del matrimonio es “santo” porque anticipa el reino de los cielos, el alfa se une al omega, un </a:t>
            </a:r>
            <a:r>
              <a:rPr lang="es-CL" i="1" dirty="0"/>
              <a:t>“carne de mi carne”</a:t>
            </a:r>
            <a:r>
              <a:rPr lang="es-CL" dirty="0"/>
              <a:t>.</a:t>
            </a:r>
          </a:p>
          <a:p>
            <a:pPr>
              <a:buFont typeface="Wingdings" panose="05000000000000000000" pitchFamily="2" charset="2"/>
              <a:buChar char="v"/>
              <a:defRPr/>
            </a:pPr>
            <a:endParaRPr lang="es-CL" dirty="0"/>
          </a:p>
        </p:txBody>
      </p:sp>
      <p:pic>
        <p:nvPicPr>
          <p:cNvPr id="17412" name="Picture 2" descr="http://www.iglesia.cl/CURSILLOSCRISTIANDADVALPARAISO/Biblioteca/MCC%20Revistas%20y%20Boletines/SDV-Fermento/AlfaOmega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798" y="2548411"/>
            <a:ext cx="30353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055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endParaRPr lang="es-CL"/>
          </a:p>
        </p:txBody>
      </p:sp>
      <p:sp>
        <p:nvSpPr>
          <p:cNvPr id="3" name="2 Marcador de contenido"/>
          <p:cNvSpPr>
            <a:spLocks noGrp="1"/>
          </p:cNvSpPr>
          <p:nvPr>
            <p:ph idx="1"/>
          </p:nvPr>
        </p:nvSpPr>
        <p:spPr>
          <a:xfrm>
            <a:off x="680321" y="2082297"/>
            <a:ext cx="3855465" cy="3989694"/>
          </a:xfrm>
        </p:spPr>
        <p:txBody>
          <a:bodyPr>
            <a:normAutofit fontScale="70000" lnSpcReduction="20000"/>
          </a:bodyPr>
          <a:lstStyle/>
          <a:p>
            <a:pPr>
              <a:buFont typeface="Wingdings" panose="05000000000000000000" pitchFamily="2" charset="2"/>
              <a:buChar char="v"/>
              <a:defRPr/>
            </a:pPr>
            <a:r>
              <a:rPr lang="es-CL" dirty="0"/>
              <a:t>El objetivo de la vida conyugal está en los mismos esposos, en la unión de ellos como Cristo y la Iglesia, para santificarla, de la misma forma: </a:t>
            </a:r>
          </a:p>
          <a:p>
            <a:pPr>
              <a:buFont typeface="Wingdings" panose="05000000000000000000" pitchFamily="2" charset="2"/>
              <a:buChar char="v"/>
              <a:defRPr/>
            </a:pPr>
            <a:r>
              <a:rPr lang="es-CL" sz="6600" dirty="0"/>
              <a:t>la santificación es la finalidad del matrimonio.</a:t>
            </a:r>
          </a:p>
          <a:p>
            <a:pPr>
              <a:buFont typeface="Wingdings" panose="05000000000000000000" pitchFamily="2" charset="2"/>
              <a:buChar char="v"/>
              <a:defRPr/>
            </a:pPr>
            <a:endParaRPr lang="es-CL" dirty="0"/>
          </a:p>
        </p:txBody>
      </p:sp>
      <p:pic>
        <p:nvPicPr>
          <p:cNvPr id="1026" name="Picture 2" descr="http://songbirdweddings.com/blog/wp-content/uploads/Ceremony-Wedding-Crowns-Greek-Orthod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180" y="588474"/>
            <a:ext cx="7474820" cy="498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45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CL" sz="8800" b="1" baseline="30000" dirty="0"/>
              <a:t>Penitencia</a:t>
            </a:r>
            <a:endParaRPr lang="es-CL" sz="8800" dirty="0"/>
          </a:p>
        </p:txBody>
      </p:sp>
      <p:sp>
        <p:nvSpPr>
          <p:cNvPr id="3" name="Marcador de contenido 2"/>
          <p:cNvSpPr>
            <a:spLocks noGrp="1"/>
          </p:cNvSpPr>
          <p:nvPr>
            <p:ph idx="1"/>
          </p:nvPr>
        </p:nvSpPr>
        <p:spPr>
          <a:xfrm>
            <a:off x="253498" y="2209046"/>
            <a:ext cx="4336610" cy="4363770"/>
          </a:xfrm>
        </p:spPr>
        <p:txBody>
          <a:bodyPr>
            <a:noAutofit/>
          </a:bodyPr>
          <a:lstStyle/>
          <a:p>
            <a:pPr marL="0" indent="0" algn="just">
              <a:buNone/>
            </a:pPr>
            <a:r>
              <a:rPr lang="es-CL" baseline="30000" dirty="0">
                <a:effectLst>
                  <a:outerShdw blurRad="38100" dist="38100" dir="2700000" algn="tl">
                    <a:srgbClr val="000000">
                      <a:alpha val="43137"/>
                    </a:srgbClr>
                  </a:outerShdw>
                </a:effectLst>
              </a:rPr>
              <a:t>Hasta el establecimiento total del Reino de Dios, nuestra vida permanece bajo los ataques del Maligno: pecado, enfermedad, sufrimiento, tristeza y muerte. El sacramento de la </a:t>
            </a:r>
            <a:r>
              <a:rPr lang="es-CL" b="1" baseline="30000" dirty="0">
                <a:effectLst>
                  <a:outerShdw blurRad="38100" dist="38100" dir="2700000" algn="tl">
                    <a:srgbClr val="000000">
                      <a:alpha val="43137"/>
                    </a:srgbClr>
                  </a:outerShdw>
                </a:effectLst>
              </a:rPr>
              <a:t>Penitencia</a:t>
            </a:r>
            <a:r>
              <a:rPr lang="es-CL" baseline="30000" dirty="0">
                <a:effectLst>
                  <a:outerShdw blurRad="38100" dist="38100" dir="2700000" algn="tl">
                    <a:srgbClr val="000000">
                      <a:alpha val="43137"/>
                    </a:srgbClr>
                  </a:outerShdw>
                </a:effectLst>
              </a:rPr>
              <a:t> es el remedio para la enfermedad espiritual.</a:t>
            </a:r>
          </a:p>
          <a:p>
            <a:pPr marL="0" indent="0" algn="just">
              <a:buNone/>
            </a:pPr>
            <a:r>
              <a:rPr lang="es-CL" baseline="30000" dirty="0">
                <a:effectLst>
                  <a:outerShdw blurRad="38100" dist="38100" dir="2700000" algn="tl">
                    <a:srgbClr val="000000">
                      <a:alpha val="43137"/>
                    </a:srgbClr>
                  </a:outerShdw>
                </a:effectLst>
              </a:rPr>
              <a:t>Nos permite volver nuevamente a Dios, ser aceptados, perdonados, y recibidos una vez más en la vida de Dios de la cual nuestros pecados nos han alejado. </a:t>
            </a:r>
            <a:endParaRPr lang="es-CL" dirty="0">
              <a:effectLst>
                <a:outerShdw blurRad="38100" dist="38100" dir="2700000" algn="tl">
                  <a:srgbClr val="000000">
                    <a:alpha val="43137"/>
                  </a:srgbClr>
                </a:outerShdw>
              </a:effectLst>
            </a:endParaRPr>
          </a:p>
        </p:txBody>
      </p:sp>
      <p:pic>
        <p:nvPicPr>
          <p:cNvPr id="40962" name="Picture 2" descr="http://dialogues.stjohndfw.info/wp-content/uploads/2011/02/confe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131" y="1982709"/>
            <a:ext cx="7328869" cy="487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36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9475" y="617290"/>
            <a:ext cx="8534400" cy="934970"/>
          </a:xfrm>
        </p:spPr>
        <p:txBody>
          <a:bodyPr/>
          <a:lstStyle/>
          <a:p>
            <a:r>
              <a:rPr lang="es-CL" b="1" dirty="0">
                <a:effectLst>
                  <a:outerShdw blurRad="38100" dist="38100" dir="2700000" algn="tl">
                    <a:srgbClr val="000000">
                      <a:alpha val="43137"/>
                    </a:srgbClr>
                  </a:outerShdw>
                </a:effectLst>
              </a:rPr>
              <a:t>Dios nos ama…</a:t>
            </a:r>
            <a:endParaRPr lang="en-US"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65744" y="2387150"/>
            <a:ext cx="3099249" cy="3750658"/>
          </a:xfrm>
        </p:spPr>
        <p:txBody>
          <a:bodyPr>
            <a:normAutofit fontScale="92500" lnSpcReduction="20000"/>
          </a:bodyPr>
          <a:lstStyle/>
          <a:p>
            <a:r>
              <a:rPr lang="es-CL" b="1" dirty="0">
                <a:solidFill>
                  <a:schemeClr val="bg1"/>
                </a:solidFill>
                <a:effectLst>
                  <a:outerShdw blurRad="38100" dist="38100" dir="2700000" algn="tl">
                    <a:srgbClr val="000000">
                      <a:alpha val="43137"/>
                    </a:srgbClr>
                  </a:outerShdw>
                </a:effectLst>
              </a:rPr>
              <a:t>Si amo a alguien quiero estar con él/ella, y quiero estar bien.</a:t>
            </a:r>
          </a:p>
          <a:p>
            <a:r>
              <a:rPr lang="es-CL" b="1" dirty="0">
                <a:solidFill>
                  <a:schemeClr val="bg1"/>
                </a:solidFill>
                <a:effectLst>
                  <a:outerShdw blurRad="38100" dist="38100" dir="2700000" algn="tl">
                    <a:srgbClr val="000000">
                      <a:alpha val="43137"/>
                    </a:srgbClr>
                  </a:outerShdw>
                </a:effectLst>
              </a:rPr>
              <a:t>Entonces si somos hijos de Dios, Él por su voluntad “quiere” estar con en comunión con nosotros.</a:t>
            </a:r>
          </a:p>
          <a:p>
            <a:r>
              <a:rPr lang="es-CL" b="1" dirty="0">
                <a:solidFill>
                  <a:schemeClr val="bg1"/>
                </a:solidFill>
                <a:effectLst>
                  <a:outerShdw blurRad="38100" dist="38100" dir="2700000" algn="tl">
                    <a:srgbClr val="000000">
                      <a:alpha val="43137"/>
                    </a:srgbClr>
                  </a:outerShdw>
                </a:effectLst>
              </a:rPr>
              <a:t>Estar Unidos a Dios debe ser nuestro estado natural.</a:t>
            </a:r>
          </a:p>
          <a:p>
            <a:pPr marL="0" indent="0">
              <a:buNone/>
            </a:pPr>
            <a:endParaRPr lang="en-US" b="1" dirty="0">
              <a:solidFill>
                <a:schemeClr val="bg1"/>
              </a:solidFill>
              <a:effectLst>
                <a:outerShdw blurRad="38100" dist="38100" dir="2700000" algn="tl">
                  <a:srgbClr val="000000">
                    <a:alpha val="43137"/>
                  </a:srgbClr>
                </a:outerShdw>
              </a:effectLst>
            </a:endParaRPr>
          </a:p>
        </p:txBody>
      </p:sp>
      <p:pic>
        <p:nvPicPr>
          <p:cNvPr id="1026" name="Picture 2" descr="http://2.bp.blogspot.com/_8-DYYEiTwVQ/SP7Wg17mQjI/AAAAAAAAADE/dbhT4cuwAgI/s320/mano_bebe_padre.jpg"/>
          <p:cNvPicPr>
            <a:picLocks noChangeAspect="1" noChangeArrowheads="1"/>
          </p:cNvPicPr>
          <p:nvPr/>
        </p:nvPicPr>
        <p:blipFill>
          <a:blip r:embed="rId2" cstate="print"/>
          <a:srcRect/>
          <a:stretch>
            <a:fillRect/>
          </a:stretch>
        </p:blipFill>
        <p:spPr bwMode="auto">
          <a:xfrm>
            <a:off x="5316467" y="0"/>
            <a:ext cx="2857500" cy="2324100"/>
          </a:xfrm>
          <a:prstGeom prst="rect">
            <a:avLst/>
          </a:prstGeom>
          <a:noFill/>
        </p:spPr>
      </p:pic>
      <p:pic>
        <p:nvPicPr>
          <p:cNvPr id="5122" name="Picture 2" descr="http://www.italianlakeswedding.com/blog/wp-content/uploads/2009/02/5-russian-orthodox-wed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102" y="0"/>
            <a:ext cx="3671762" cy="24478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darkroom.baltimoresun.com/wp-content/uploads/2012/11/REU-ROMAN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467" y="2274313"/>
            <a:ext cx="6875533" cy="4583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3.bp.blogspot.com/-DLQWJby1PAU/VIuHSwJvrjI/AAAAAAAAO0Y/jZsg7PDiR98/s1600/crism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262" y="1444106"/>
            <a:ext cx="22479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68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6000" b="1" dirty="0">
                <a:effectLst>
                  <a:outerShdw blurRad="38100" dist="38100" dir="2700000" algn="tl">
                    <a:srgbClr val="000000">
                      <a:alpha val="43137"/>
                    </a:srgbClr>
                  </a:outerShdw>
                </a:effectLst>
              </a:rPr>
              <a:t>Una Oración (</a:t>
            </a:r>
            <a:r>
              <a:rPr lang="es-CL" sz="6000" b="1" i="1" dirty="0">
                <a:effectLst>
                  <a:outerShdw blurRad="38100" dist="38100" dir="2700000" algn="tl">
                    <a:srgbClr val="000000">
                      <a:alpha val="43137"/>
                    </a:srgbClr>
                  </a:outerShdw>
                </a:effectLst>
              </a:rPr>
              <a:t>Orare</a:t>
            </a:r>
            <a:r>
              <a:rPr lang="es-CL" sz="6000" b="1" dirty="0">
                <a:effectLst>
                  <a:outerShdw blurRad="38100" dist="38100" dir="2700000" algn="tl">
                    <a:srgbClr val="000000">
                      <a:alpha val="43137"/>
                    </a:srgbClr>
                  </a:outerShdw>
                </a:effectLst>
              </a:rPr>
              <a:t>):</a:t>
            </a:r>
          </a:p>
        </p:txBody>
      </p:sp>
      <p:sp>
        <p:nvSpPr>
          <p:cNvPr id="3" name="Marcador de contenido 2"/>
          <p:cNvSpPr>
            <a:spLocks noGrp="1"/>
          </p:cNvSpPr>
          <p:nvPr>
            <p:ph idx="1"/>
          </p:nvPr>
        </p:nvSpPr>
        <p:spPr>
          <a:xfrm>
            <a:off x="680321" y="2325298"/>
            <a:ext cx="5813076" cy="3599316"/>
          </a:xfrm>
        </p:spPr>
        <p:txBody>
          <a:bodyPr>
            <a:normAutofit/>
          </a:bodyPr>
          <a:lstStyle/>
          <a:p>
            <a:pPr marL="742950" indent="-742950">
              <a:lnSpc>
                <a:spcPct val="150000"/>
              </a:lnSpc>
              <a:buFont typeface="+mj-lt"/>
              <a:buAutoNum type="arabicPeriod"/>
            </a:pPr>
            <a:r>
              <a:rPr lang="es-CL" sz="4000" b="1" dirty="0">
                <a:effectLst>
                  <a:outerShdw blurRad="38100" dist="38100" dir="2700000" algn="tl">
                    <a:srgbClr val="000000">
                      <a:alpha val="43137"/>
                    </a:srgbClr>
                  </a:outerShdw>
                </a:effectLst>
                <a:latin typeface="+mj-lt"/>
              </a:rPr>
              <a:t>Hablar</a:t>
            </a:r>
          </a:p>
          <a:p>
            <a:pPr marL="742950" indent="-742950">
              <a:lnSpc>
                <a:spcPct val="150000"/>
              </a:lnSpc>
              <a:buFont typeface="+mj-lt"/>
              <a:buAutoNum type="arabicPeriod"/>
            </a:pPr>
            <a:r>
              <a:rPr lang="es-CL" sz="4000" b="1" dirty="0">
                <a:effectLst>
                  <a:outerShdw blurRad="38100" dist="38100" dir="2700000" algn="tl">
                    <a:srgbClr val="000000">
                      <a:alpha val="43137"/>
                    </a:srgbClr>
                  </a:outerShdw>
                </a:effectLst>
                <a:latin typeface="+mj-lt"/>
              </a:rPr>
              <a:t>Rogar</a:t>
            </a:r>
          </a:p>
          <a:p>
            <a:pPr marL="742950" indent="-742950">
              <a:lnSpc>
                <a:spcPct val="150000"/>
              </a:lnSpc>
              <a:buFont typeface="+mj-lt"/>
              <a:buAutoNum type="arabicPeriod"/>
            </a:pPr>
            <a:r>
              <a:rPr lang="es-CL" sz="4000" b="1" dirty="0">
                <a:effectLst>
                  <a:outerShdw blurRad="38100" dist="38100" dir="2700000" algn="tl">
                    <a:srgbClr val="000000">
                      <a:alpha val="43137"/>
                    </a:srgbClr>
                  </a:outerShdw>
                </a:effectLst>
                <a:latin typeface="+mj-lt"/>
              </a:rPr>
              <a:t>Solicitar</a:t>
            </a:r>
          </a:p>
        </p:txBody>
      </p:sp>
      <p:pic>
        <p:nvPicPr>
          <p:cNvPr id="1027" name="Picture 3"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241" y="1869329"/>
            <a:ext cx="7501759" cy="498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118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aintbasil.org/wp/wp-content/uploads/2011/07/holy-eucharist-icon-fu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92497"/>
            <a:ext cx="7620000" cy="4972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tsthesimplelife.files.wordpress.com/2014/10/child-euchar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5224"/>
            <a:ext cx="4639437"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66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ase-cursos.net/web/images/News/sacramentconfes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r="3214"/>
          <a:stretch/>
        </p:blipFill>
        <p:spPr bwMode="auto">
          <a:xfrm>
            <a:off x="913894" y="1942131"/>
            <a:ext cx="3641458" cy="3019425"/>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88152" y="436631"/>
            <a:ext cx="8534400" cy="1671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L" b="1" dirty="0">
                <a:effectLst>
                  <a:outerShdw blurRad="38100" dist="38100" dir="2700000" algn="tl">
                    <a:srgbClr val="000000">
                      <a:alpha val="43137"/>
                    </a:srgbClr>
                  </a:outerShdw>
                </a:effectLst>
              </a:rPr>
              <a:t>Y ¿Qué pasa cuando rompemos la comunión con dios?</a:t>
            </a:r>
            <a:endParaRPr lang="en-US" b="1" dirty="0">
              <a:effectLst>
                <a:outerShdw blurRad="38100" dist="38100" dir="2700000" algn="tl">
                  <a:srgbClr val="000000">
                    <a:alpha val="43137"/>
                  </a:srgbClr>
                </a:outerShdw>
              </a:effectLst>
            </a:endParaRPr>
          </a:p>
        </p:txBody>
      </p:sp>
      <p:sp>
        <p:nvSpPr>
          <p:cNvPr id="7" name="Rectángulo 6"/>
          <p:cNvSpPr/>
          <p:nvPr/>
        </p:nvSpPr>
        <p:spPr>
          <a:xfrm>
            <a:off x="4953674" y="2006867"/>
            <a:ext cx="4453317" cy="4524315"/>
          </a:xfrm>
          <a:prstGeom prst="rect">
            <a:avLst/>
          </a:prstGeom>
        </p:spPr>
        <p:txBody>
          <a:bodyPr wrap="square">
            <a:spAutoFit/>
          </a:bodyPr>
          <a:lstStyle/>
          <a:p>
            <a:pPr marL="285750" indent="-285750" algn="just">
              <a:spcAft>
                <a:spcPts val="0"/>
              </a:spcAft>
              <a:buFont typeface="Arial" panose="020B0604020202020204" pitchFamily="34" charset="0"/>
              <a:buChar char="•"/>
            </a:pP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El sacramento de la confesión es nuestro </a:t>
            </a:r>
            <a:r>
              <a:rPr lang="es-CL" sz="24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acto formal de reconciliación con Dios en la Iglesia,</a:t>
            </a: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cuando el pecado nos ha separado de la vida de la Iglesia.</a:t>
            </a:r>
          </a:p>
          <a:p>
            <a:pPr algn="just">
              <a:spcAft>
                <a:spcPts val="0"/>
              </a:spcAft>
            </a:pP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p>
          <a:p>
            <a:pPr marL="285750" indent="-285750" algn="just">
              <a:spcAft>
                <a:spcPts val="0"/>
              </a:spcAft>
              <a:buFont typeface="Arial" panose="020B0604020202020204" pitchFamily="34" charset="0"/>
              <a:buChar char="•"/>
            </a:pP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El arrepentimiento es el </a:t>
            </a:r>
            <a:r>
              <a:rPr lang="es-CL" sz="24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camino que tenemos para volver a la comunión con Dios</a:t>
            </a: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cuando esta ha sido rota por el pecado.</a:t>
            </a:r>
          </a:p>
          <a:p>
            <a:pPr algn="just">
              <a:spcAft>
                <a:spcPts val="0"/>
              </a:spcAft>
            </a:pPr>
            <a:endPar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marL="285750" indent="-285750" algn="just">
              <a:spcAft>
                <a:spcPts val="0"/>
              </a:spcAft>
              <a:buFont typeface="Arial" panose="020B0604020202020204" pitchFamily="34" charset="0"/>
              <a:buChar char="•"/>
            </a:pP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Por lo tanto, frecuentemente se refiere a este misterio cristiano como la </a:t>
            </a:r>
            <a:r>
              <a:rPr lang="es-CL" sz="24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renovación del Bautismo</a:t>
            </a:r>
            <a:r>
              <a:rPr lang="es-CL" b="1"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s-CL" sz="12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3541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498543" y="359093"/>
            <a:ext cx="8534400" cy="1671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L" b="1" dirty="0" err="1">
                <a:effectLst>
                  <a:outerShdw blurRad="38100" dist="38100" dir="2700000" algn="tl">
                    <a:srgbClr val="000000">
                      <a:alpha val="43137"/>
                    </a:srgbClr>
                  </a:outerShdw>
                </a:effectLst>
              </a:rPr>
              <a:t>metania</a:t>
            </a:r>
            <a:endParaRPr lang="en-US" b="1" dirty="0">
              <a:effectLst>
                <a:outerShdw blurRad="38100" dist="38100" dir="2700000" algn="tl">
                  <a:srgbClr val="000000">
                    <a:alpha val="43137"/>
                  </a:srgbClr>
                </a:outerShdw>
              </a:effectLst>
            </a:endParaRPr>
          </a:p>
        </p:txBody>
      </p:sp>
      <p:sp>
        <p:nvSpPr>
          <p:cNvPr id="7" name="Rectángulo 6"/>
          <p:cNvSpPr/>
          <p:nvPr/>
        </p:nvSpPr>
        <p:spPr>
          <a:xfrm>
            <a:off x="316473" y="2124160"/>
            <a:ext cx="5691863" cy="4832092"/>
          </a:xfrm>
          <a:prstGeom prst="rect">
            <a:avLst/>
          </a:prstGeom>
        </p:spPr>
        <p:txBody>
          <a:bodyPr wrap="square">
            <a:spAutoFit/>
          </a:bodyPr>
          <a:lstStyle/>
          <a:p>
            <a:pPr marL="457200" indent="-457200">
              <a:buFont typeface="Arial" panose="020B0604020202020204" pitchFamily="34" charset="0"/>
              <a:buChar char="•"/>
            </a:pPr>
            <a:r>
              <a:rPr lang="es-CL" sz="2800" b="1" dirty="0">
                <a:solidFill>
                  <a:srgbClr val="002060"/>
                </a:solidFill>
                <a:effectLst>
                  <a:outerShdw blurRad="38100" dist="38100" dir="2700000" algn="tl">
                    <a:srgbClr val="000000">
                      <a:alpha val="43137"/>
                    </a:srgbClr>
                  </a:outerShdw>
                </a:effectLst>
              </a:rPr>
              <a:t>Los padres llaman a este Sacramento "</a:t>
            </a:r>
            <a:r>
              <a:rPr lang="es-CL" sz="2800" b="1" i="1" dirty="0" err="1">
                <a:solidFill>
                  <a:srgbClr val="002060"/>
                </a:solidFill>
                <a:effectLst>
                  <a:outerShdw blurRad="38100" dist="38100" dir="2700000" algn="tl">
                    <a:srgbClr val="000000">
                      <a:alpha val="43137"/>
                    </a:srgbClr>
                  </a:outerShdw>
                </a:effectLst>
              </a:rPr>
              <a:t>Metanía</a:t>
            </a:r>
            <a:r>
              <a:rPr lang="es-CL" sz="2800" b="1" dirty="0">
                <a:solidFill>
                  <a:srgbClr val="002060"/>
                </a:solidFill>
                <a:effectLst>
                  <a:outerShdw blurRad="38100" dist="38100" dir="2700000" algn="tl">
                    <a:srgbClr val="000000">
                      <a:alpha val="43137"/>
                    </a:srgbClr>
                  </a:outerShdw>
                </a:effectLst>
              </a:rPr>
              <a:t>" del griego: "</a:t>
            </a:r>
            <a:r>
              <a:rPr lang="es-CL" sz="2800" b="1" i="1" dirty="0" err="1">
                <a:solidFill>
                  <a:srgbClr val="002060"/>
                </a:solidFill>
                <a:effectLst>
                  <a:outerShdw blurRad="38100" dist="38100" dir="2700000" algn="tl">
                    <a:srgbClr val="000000">
                      <a:alpha val="43137"/>
                    </a:srgbClr>
                  </a:outerShdw>
                </a:effectLst>
              </a:rPr>
              <a:t>metá</a:t>
            </a:r>
            <a:r>
              <a:rPr lang="es-CL" sz="2800" b="1" dirty="0">
                <a:solidFill>
                  <a:srgbClr val="002060"/>
                </a:solidFill>
                <a:effectLst>
                  <a:outerShdw blurRad="38100" dist="38100" dir="2700000" algn="tl">
                    <a:srgbClr val="000000">
                      <a:alpha val="43137"/>
                    </a:srgbClr>
                  </a:outerShdw>
                </a:effectLst>
              </a:rPr>
              <a:t>": cambio, conversión, y "</a:t>
            </a:r>
            <a:r>
              <a:rPr lang="es-CL" sz="2800" b="1" i="1" dirty="0" err="1">
                <a:solidFill>
                  <a:srgbClr val="002060"/>
                </a:solidFill>
                <a:effectLst>
                  <a:outerShdw blurRad="38100" dist="38100" dir="2700000" algn="tl">
                    <a:srgbClr val="000000">
                      <a:alpha val="43137"/>
                    </a:srgbClr>
                  </a:outerShdw>
                </a:effectLst>
              </a:rPr>
              <a:t>nus</a:t>
            </a:r>
            <a:r>
              <a:rPr lang="es-CL" sz="2800" b="1" dirty="0">
                <a:solidFill>
                  <a:srgbClr val="002060"/>
                </a:solidFill>
                <a:effectLst>
                  <a:outerShdw blurRad="38100" dist="38100" dir="2700000" algn="tl">
                    <a:srgbClr val="000000">
                      <a:alpha val="43137"/>
                    </a:srgbClr>
                  </a:outerShdw>
                </a:effectLst>
              </a:rPr>
              <a:t>": mente, corazón, profundidad del hombre. </a:t>
            </a:r>
          </a:p>
          <a:p>
            <a:pPr marL="457200" indent="-457200">
              <a:buFont typeface="Arial" panose="020B0604020202020204" pitchFamily="34" charset="0"/>
              <a:buChar char="•"/>
            </a:pPr>
            <a:endParaRPr lang="es-CL" sz="2800" b="1" dirty="0">
              <a:solidFill>
                <a:srgbClr val="002060"/>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s-CL" sz="2800" b="1" dirty="0" err="1">
                <a:solidFill>
                  <a:srgbClr val="002060"/>
                </a:solidFill>
                <a:effectLst>
                  <a:outerShdw blurRad="38100" dist="38100" dir="2700000" algn="tl">
                    <a:srgbClr val="000000">
                      <a:alpha val="43137"/>
                    </a:srgbClr>
                  </a:outerShdw>
                </a:effectLst>
              </a:rPr>
              <a:t>Metanía</a:t>
            </a:r>
            <a:r>
              <a:rPr lang="es-CL" sz="2800" b="1" dirty="0">
                <a:solidFill>
                  <a:srgbClr val="002060"/>
                </a:solidFill>
                <a:effectLst>
                  <a:outerShdw blurRad="38100" dist="38100" dir="2700000" algn="tl">
                    <a:srgbClr val="000000">
                      <a:alpha val="43137"/>
                    </a:srgbClr>
                  </a:outerShdw>
                </a:effectLst>
              </a:rPr>
              <a:t> quiere decir entonces la vuelta del corazón, el cambio de mente. </a:t>
            </a:r>
          </a:p>
        </p:txBody>
      </p:sp>
      <p:pic>
        <p:nvPicPr>
          <p:cNvPr id="12290" name="Picture 2" descr="http://www.agrinioculture.gr/wp-content/uploads/2011/12/%CE%91%CF%80%CE%B5%CE%BB%CF%80%CE%B9%CF%83%CE%AF%CE%B1-580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750" y="0"/>
            <a:ext cx="552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pemptousia.ro/files/2012/10/metania-me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750" y="2933372"/>
            <a:ext cx="5524500" cy="393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971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356935" y="404263"/>
            <a:ext cx="8534400" cy="1671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L" b="1" dirty="0">
                <a:effectLst>
                  <a:outerShdw blurRad="38100" dist="38100" dir="2700000" algn="tl">
                    <a:srgbClr val="000000">
                      <a:alpha val="43137"/>
                    </a:srgbClr>
                  </a:outerShdw>
                </a:effectLst>
              </a:rPr>
              <a:t>Y ¿cómo funciona?</a:t>
            </a:r>
            <a:endParaRPr lang="en-US" b="1" dirty="0">
              <a:effectLst>
                <a:outerShdw blurRad="38100" dist="38100" dir="2700000" algn="tl">
                  <a:srgbClr val="000000">
                    <a:alpha val="43137"/>
                  </a:srgbClr>
                </a:outerShdw>
              </a:effectLst>
            </a:endParaRPr>
          </a:p>
        </p:txBody>
      </p:sp>
      <p:sp>
        <p:nvSpPr>
          <p:cNvPr id="7" name="Rectángulo 6"/>
          <p:cNvSpPr/>
          <p:nvPr/>
        </p:nvSpPr>
        <p:spPr>
          <a:xfrm>
            <a:off x="356935" y="2350735"/>
            <a:ext cx="5818172" cy="3416320"/>
          </a:xfrm>
          <a:prstGeom prst="rect">
            <a:avLst/>
          </a:prstGeom>
        </p:spPr>
        <p:txBody>
          <a:bodyPr wrap="square">
            <a:spAutoFit/>
          </a:bodyPr>
          <a:lstStyle/>
          <a:p>
            <a:pPr marL="285750" indent="-285750">
              <a:buFont typeface="Arial" panose="020B0604020202020204" pitchFamily="34" charset="0"/>
              <a:buChar char="•"/>
            </a:pPr>
            <a:r>
              <a:rPr lang="es-CL" sz="2400" b="1" dirty="0">
                <a:solidFill>
                  <a:srgbClr val="002060"/>
                </a:solidFill>
                <a:effectLst>
                  <a:outerShdw blurRad="38100" dist="38100" dir="2700000" algn="tl">
                    <a:srgbClr val="000000">
                      <a:alpha val="43137"/>
                    </a:srgbClr>
                  </a:outerShdw>
                </a:effectLst>
              </a:rPr>
              <a:t>Existe en la Iglesia para permitir el arrepentimiento y el retorno a Dios de aquellos cristianos que, de alguna manera, se han desviado de la vida de fe.</a:t>
            </a:r>
          </a:p>
          <a:p>
            <a:pPr marL="285750" indent="-285750">
              <a:buFont typeface="Arial" panose="020B0604020202020204" pitchFamily="34" charset="0"/>
              <a:buChar char="•"/>
            </a:pPr>
            <a:endParaRPr lang="es-CL" sz="2400" b="1" dirty="0">
              <a:solidFill>
                <a:srgbClr val="00206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s-CL" sz="2400" b="1" dirty="0">
                <a:solidFill>
                  <a:srgbClr val="002060"/>
                </a:solidFill>
                <a:effectLst>
                  <a:outerShdw blurRad="38100" dist="38100" dir="2700000" algn="tl">
                    <a:srgbClr val="000000">
                      <a:alpha val="43137"/>
                    </a:srgbClr>
                  </a:outerShdw>
                </a:effectLst>
              </a:rPr>
              <a:t>3 elementos formales:</a:t>
            </a:r>
          </a:p>
          <a:p>
            <a:pPr marL="285750" indent="-285750">
              <a:buFont typeface="Arial" panose="020B0604020202020204" pitchFamily="34" charset="0"/>
              <a:buChar char="•"/>
            </a:pPr>
            <a:endParaRPr lang="es-CL" sz="2400" b="1" dirty="0">
              <a:solidFill>
                <a:srgbClr val="002060"/>
              </a:solidFill>
              <a:effectLst>
                <a:outerShdw blurRad="38100" dist="38100" dir="2700000" algn="tl">
                  <a:srgbClr val="000000">
                    <a:alpha val="43137"/>
                  </a:srgbClr>
                </a:outerShdw>
              </a:effectLst>
            </a:endParaRPr>
          </a:p>
          <a:p>
            <a:endParaRPr lang="es-CL" sz="2400" b="1" dirty="0">
              <a:solidFill>
                <a:srgbClr val="002060"/>
              </a:solidFill>
              <a:effectLst>
                <a:outerShdw blurRad="38100" dist="38100" dir="2700000" algn="tl">
                  <a:srgbClr val="000000">
                    <a:alpha val="43137"/>
                  </a:srgbClr>
                </a:outerShdw>
              </a:effectLst>
            </a:endParaRPr>
          </a:p>
        </p:txBody>
      </p:sp>
      <p:graphicFrame>
        <p:nvGraphicFramePr>
          <p:cNvPr id="4" name="Diagrama 3"/>
          <p:cNvGraphicFramePr/>
          <p:nvPr/>
        </p:nvGraphicFramePr>
        <p:xfrm>
          <a:off x="6586917" y="485521"/>
          <a:ext cx="3957005" cy="5648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3887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88152" y="68443"/>
            <a:ext cx="8534400" cy="167134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L" b="1" dirty="0">
                <a:effectLst>
                  <a:outerShdw blurRad="38100" dist="38100" dir="2700000" algn="tl">
                    <a:srgbClr val="000000">
                      <a:alpha val="43137"/>
                    </a:srgbClr>
                  </a:outerShdw>
                </a:effectLst>
              </a:rPr>
              <a:t>META</a:t>
            </a:r>
            <a:endParaRPr lang="en-US" b="1" dirty="0">
              <a:effectLst>
                <a:outerShdw blurRad="38100" dist="38100" dir="2700000" algn="tl">
                  <a:srgbClr val="000000">
                    <a:alpha val="43137"/>
                  </a:srgbClr>
                </a:outerShdw>
              </a:effectLst>
            </a:endParaRPr>
          </a:p>
        </p:txBody>
      </p:sp>
      <p:sp>
        <p:nvSpPr>
          <p:cNvPr id="7" name="Rectángulo 6"/>
          <p:cNvSpPr/>
          <p:nvPr/>
        </p:nvSpPr>
        <p:spPr>
          <a:xfrm>
            <a:off x="191046" y="5057848"/>
            <a:ext cx="11412931" cy="1846659"/>
          </a:xfrm>
          <a:prstGeom prst="rect">
            <a:avLst/>
          </a:prstGeom>
        </p:spPr>
        <p:txBody>
          <a:bodyPr wrap="square">
            <a:spAutoFit/>
          </a:bodyPr>
          <a:lstStyle/>
          <a:p>
            <a:pPr marL="285750" indent="-285750">
              <a:buFont typeface="Arial" panose="020B0604020202020204" pitchFamily="34" charset="0"/>
              <a:buChar char="•"/>
            </a:pPr>
            <a:r>
              <a:rPr lang="es-CL" b="1" dirty="0">
                <a:solidFill>
                  <a:srgbClr val="002060"/>
                </a:solidFill>
                <a:effectLst>
                  <a:outerShdw blurRad="38100" dist="38100" dir="2700000" algn="tl">
                    <a:srgbClr val="000000">
                      <a:alpha val="43137"/>
                    </a:srgbClr>
                  </a:outerShdw>
                </a:effectLst>
              </a:rPr>
              <a:t>Consiste en la recepción de la Santa Comunión,  y la genuina reconciliación del penitente con Dios y con todos los seres humanos, según los mandamientos de Cristo.</a:t>
            </a:r>
          </a:p>
          <a:p>
            <a:r>
              <a:rPr lang="es-CL" b="1" dirty="0">
                <a:solidFill>
                  <a:srgbClr val="002060"/>
                </a:solidFill>
                <a:effectLst>
                  <a:outerShdw blurRad="38100" dist="38100" dir="2700000" algn="tl">
                    <a:srgbClr val="000000">
                      <a:alpha val="43137"/>
                    </a:srgbClr>
                  </a:outerShdw>
                </a:effectLst>
              </a:rPr>
              <a:t> </a:t>
            </a:r>
          </a:p>
          <a:p>
            <a:pPr marL="285750" indent="-285750">
              <a:buFont typeface="Arial" panose="020B0604020202020204" pitchFamily="34" charset="0"/>
              <a:buChar char="•"/>
            </a:pPr>
            <a:r>
              <a:rPr lang="es-CL" b="1" dirty="0">
                <a:solidFill>
                  <a:srgbClr val="002060"/>
                </a:solidFill>
                <a:effectLst>
                  <a:outerShdw blurRad="38100" dist="38100" dir="2700000" algn="tl">
                    <a:srgbClr val="000000">
                      <a:alpha val="43137"/>
                    </a:srgbClr>
                  </a:outerShdw>
                </a:effectLst>
              </a:rPr>
              <a:t>De allí necesariamente se entiende que se ha de hacer un real esfuerzo de no volver a caer en pecado, y permanecer en fiel obediencia a Dios y en rectitud de vida delante de El y su prójimo.</a:t>
            </a:r>
            <a:endParaRPr lang="es-CL" sz="2400" b="1" dirty="0">
              <a:solidFill>
                <a:srgbClr val="00206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s-CL" sz="2400" b="1" dirty="0">
              <a:solidFill>
                <a:srgbClr val="002060"/>
              </a:solidFill>
              <a:effectLst>
                <a:outerShdw blurRad="38100" dist="38100" dir="2700000" algn="tl">
                  <a:srgbClr val="000000">
                    <a:alpha val="43137"/>
                  </a:srgbClr>
                </a:outerShdw>
              </a:effectLst>
            </a:endParaRPr>
          </a:p>
        </p:txBody>
      </p:sp>
      <p:pic>
        <p:nvPicPr>
          <p:cNvPr id="5122" name="Picture 2" descr="http://blogs.ancientfaith.com/glory2godforallthings/wp-content/uploads/sites/15/2011/07/p21_gazas-greek-orthod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631" y="834357"/>
            <a:ext cx="5124450" cy="34575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felixserrano.files.wordpress.com/2013/04/la-me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042" y="94302"/>
            <a:ext cx="4937687" cy="493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335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96065" y="481283"/>
            <a:ext cx="7484548" cy="1223949"/>
          </a:xfrm>
        </p:spPr>
        <p:txBody>
          <a:bodyPr/>
          <a:lstStyle/>
          <a:p>
            <a:r>
              <a:rPr lang="es-CL" b="1" dirty="0">
                <a:effectLst>
                  <a:outerShdw blurRad="38100" dist="38100" dir="2700000" algn="tl">
                    <a:srgbClr val="000000">
                      <a:alpha val="43137"/>
                    </a:srgbClr>
                  </a:outerShdw>
                </a:effectLst>
              </a:rPr>
              <a:t>La Santa Unción</a:t>
            </a:r>
          </a:p>
        </p:txBody>
      </p:sp>
      <p:pic>
        <p:nvPicPr>
          <p:cNvPr id="4" name="Picture 2" descr="C:\Users\Padre Francisco\Desktop\ISIA\Logo-Final-ITSIA-012_ocre.png"/>
          <p:cNvPicPr>
            <a:picLocks noChangeAspect="1" noChangeArrowheads="1"/>
          </p:cNvPicPr>
          <p:nvPr/>
        </p:nvPicPr>
        <p:blipFill>
          <a:blip r:embed="rId2" cstate="print"/>
          <a:srcRect/>
          <a:stretch>
            <a:fillRect/>
          </a:stretch>
        </p:blipFill>
        <p:spPr bwMode="auto">
          <a:xfrm>
            <a:off x="495689" y="481283"/>
            <a:ext cx="1766955" cy="1325492"/>
          </a:xfrm>
          <a:prstGeom prst="rect">
            <a:avLst/>
          </a:prstGeom>
          <a:noFill/>
        </p:spPr>
      </p:pic>
      <p:pic>
        <p:nvPicPr>
          <p:cNvPr id="5122" name="Picture 2" descr="http://lent.goarch.org/holy_wednesday/images/unction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820" y="1811309"/>
            <a:ext cx="2819400" cy="37242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antiochian.org/sites/default/files/images/St_Michael_Louisville_KY_1.p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037" y="1806775"/>
            <a:ext cx="5601968" cy="372881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68D714EA-1E88-25E0-10D3-64BD414BB5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4562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6000" b="1" baseline="30000" dirty="0"/>
              <a:t>Santa Unción</a:t>
            </a:r>
            <a:endParaRPr lang="es-CL" sz="6000" dirty="0"/>
          </a:p>
        </p:txBody>
      </p:sp>
      <p:sp>
        <p:nvSpPr>
          <p:cNvPr id="3" name="Marcador de contenido 2"/>
          <p:cNvSpPr>
            <a:spLocks noGrp="1"/>
          </p:cNvSpPr>
          <p:nvPr>
            <p:ph idx="1"/>
          </p:nvPr>
        </p:nvSpPr>
        <p:spPr>
          <a:xfrm>
            <a:off x="680321" y="2336873"/>
            <a:ext cx="5485089" cy="3599316"/>
          </a:xfrm>
        </p:spPr>
        <p:txBody>
          <a:bodyPr/>
          <a:lstStyle/>
          <a:p>
            <a:r>
              <a:rPr lang="es-CL" baseline="30000" dirty="0"/>
              <a:t>Y el sacramento de la </a:t>
            </a:r>
            <a:r>
              <a:rPr lang="es-CL" b="1" baseline="30000" dirty="0"/>
              <a:t>Santa Unción, </a:t>
            </a:r>
            <a:r>
              <a:rPr lang="es-CL" baseline="30000" dirty="0"/>
              <a:t>o la </a:t>
            </a:r>
            <a:r>
              <a:rPr lang="es-CL" b="1" baseline="30000" dirty="0"/>
              <a:t>unción de los enfermos</a:t>
            </a:r>
            <a:r>
              <a:rPr lang="es-CL" baseline="30000" dirty="0"/>
              <a:t>, es el remedio  para nuestra enfermedad física, consecuencia del poder del pecado sobre nuestros cuerpos, nuestra inevitable unión con el sufrimiento y la muerte. La </a:t>
            </a:r>
            <a:r>
              <a:rPr lang="es-CL" b="1" baseline="30000" dirty="0"/>
              <a:t>santa unción</a:t>
            </a:r>
            <a:r>
              <a:rPr lang="es-CL" baseline="30000" dirty="0"/>
              <a:t> nos permite ser sanados; de sufrir, no para la muerte, sino del sufrimiento que nos abre las puertas de la vida eterna. Es la incorporación de nuestras heridas en la vivificadora cruz de Cristo.</a:t>
            </a:r>
          </a:p>
          <a:p>
            <a:endParaRPr lang="es-CL" dirty="0"/>
          </a:p>
        </p:txBody>
      </p:sp>
      <p:pic>
        <p:nvPicPr>
          <p:cNvPr id="41986" name="Picture 2" descr="http://lent.goarch.org/holy_wednesday/images/unction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184" y="208230"/>
            <a:ext cx="2819400" cy="3724276"/>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http://1.bp.blogspot.com/_MpfvTWfwKGU/Sec2AVyiIxI/AAAAAAAAAHw/nxRcXIEBhJI/s400/holy+unction-wed-tenafly1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584" y="4036943"/>
            <a:ext cx="38100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20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Enfermedad, consecuencia de nuestra Naturaleza Humana caída, corrupta.</a:t>
            </a:r>
          </a:p>
        </p:txBody>
      </p:sp>
      <p:sp>
        <p:nvSpPr>
          <p:cNvPr id="3" name="Marcador de contenido 2"/>
          <p:cNvSpPr>
            <a:spLocks noGrp="1"/>
          </p:cNvSpPr>
          <p:nvPr>
            <p:ph idx="1"/>
          </p:nvPr>
        </p:nvSpPr>
        <p:spPr>
          <a:xfrm>
            <a:off x="646111" y="2759384"/>
            <a:ext cx="4767462" cy="3489015"/>
          </a:xfrm>
        </p:spPr>
        <p:txBody>
          <a:bodyPr>
            <a:normAutofit fontScale="92500" lnSpcReduction="20000"/>
          </a:bodyPr>
          <a:lstStyle/>
          <a:p>
            <a:r>
              <a:rPr lang="es-CL" b="1" dirty="0"/>
              <a:t>Restauración de un estado natural de No tener Enfermedades.</a:t>
            </a:r>
          </a:p>
          <a:p>
            <a:r>
              <a:rPr lang="es-CL" b="1" dirty="0"/>
              <a:t>Dios es un padre, nos quiere sanos, el quiere nuestra salvación espiritual y también nuestra sanación física.</a:t>
            </a:r>
          </a:p>
          <a:p>
            <a:r>
              <a:rPr lang="es-CL" b="1" dirty="0"/>
              <a:t>Así fuimos creados.</a:t>
            </a:r>
          </a:p>
          <a:p>
            <a:r>
              <a:rPr lang="es-CL" b="1" dirty="0"/>
              <a:t>Así quiere Dios que estemos - Sanos.</a:t>
            </a:r>
          </a:p>
          <a:p>
            <a:r>
              <a:rPr lang="es-CL" b="1" dirty="0"/>
              <a:t>Pero también la Enfermedad nos ayuda a ser humildes.</a:t>
            </a:r>
          </a:p>
          <a:p>
            <a:endParaRPr lang="es-CL" b="1" dirty="0"/>
          </a:p>
        </p:txBody>
      </p:sp>
      <p:pic>
        <p:nvPicPr>
          <p:cNvPr id="1026" name="Picture 2" descr="http://stkatherine.net/wp-content/uploads/2013/10/adamcreation_ico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592" y="2533648"/>
            <a:ext cx="44100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41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effectLst>
                  <a:outerShdw blurRad="38100" dist="38100" dir="2700000" algn="tl">
                    <a:srgbClr val="000000">
                      <a:alpha val="43137"/>
                    </a:srgbClr>
                  </a:outerShdw>
                </a:effectLst>
              </a:rPr>
              <a:t>El Sacramento de la Santa Unción de los enfermos</a:t>
            </a:r>
          </a:p>
        </p:txBody>
      </p:sp>
      <p:sp>
        <p:nvSpPr>
          <p:cNvPr id="3" name="Marcador de contenido 2"/>
          <p:cNvSpPr>
            <a:spLocks noGrp="1"/>
          </p:cNvSpPr>
          <p:nvPr>
            <p:ph idx="1"/>
          </p:nvPr>
        </p:nvSpPr>
        <p:spPr>
          <a:xfrm>
            <a:off x="646111" y="2102345"/>
            <a:ext cx="4787690" cy="4195481"/>
          </a:xfrm>
        </p:spPr>
        <p:txBody>
          <a:bodyPr>
            <a:normAutofit/>
          </a:bodyPr>
          <a:lstStyle/>
          <a:p>
            <a:r>
              <a:rPr lang="es-CL" b="1" dirty="0">
                <a:effectLst>
                  <a:outerShdw blurRad="38100" dist="38100" dir="2700000" algn="tl">
                    <a:srgbClr val="000000">
                      <a:alpha val="43137"/>
                    </a:srgbClr>
                  </a:outerShdw>
                </a:effectLst>
              </a:rPr>
              <a:t>Así como el sacramento del arrepentimiento/</a:t>
            </a:r>
            <a:r>
              <a:rPr lang="es-CL" b="1" dirty="0" err="1">
                <a:effectLst>
                  <a:outerShdw blurRad="38100" dist="38100" dir="2700000" algn="tl">
                    <a:srgbClr val="000000">
                      <a:alpha val="43137"/>
                    </a:srgbClr>
                  </a:outerShdw>
                </a:effectLst>
              </a:rPr>
              <a:t>metania</a:t>
            </a:r>
            <a:r>
              <a:rPr lang="es-CL" b="1" dirty="0">
                <a:effectLst>
                  <a:outerShdw blurRad="38100" dist="38100" dir="2700000" algn="tl">
                    <a:srgbClr val="000000">
                      <a:alpha val="43137"/>
                    </a:srgbClr>
                  </a:outerShdw>
                </a:effectLst>
              </a:rPr>
              <a:t> nos restaura la comunión con Dios y nos libera del pecado, la Santa Unción también será otra forma mediante la cual podemos </a:t>
            </a:r>
            <a:r>
              <a:rPr lang="es-CL" b="1" dirty="0">
                <a:solidFill>
                  <a:srgbClr val="FFFF00"/>
                </a:solidFill>
                <a:effectLst>
                  <a:outerShdw blurRad="38100" dist="38100" dir="2700000" algn="tl">
                    <a:srgbClr val="000000">
                      <a:alpha val="43137"/>
                    </a:srgbClr>
                  </a:outerShdw>
                </a:effectLst>
              </a:rPr>
              <a:t>librarnos</a:t>
            </a:r>
            <a:r>
              <a:rPr lang="es-CL" b="1" dirty="0">
                <a:effectLst>
                  <a:outerShdw blurRad="38100" dist="38100" dir="2700000" algn="tl">
                    <a:srgbClr val="000000">
                      <a:alpha val="43137"/>
                    </a:srgbClr>
                  </a:outerShdw>
                </a:effectLst>
              </a:rPr>
              <a:t> de todo mal, ya que a través de él se pide la </a:t>
            </a:r>
            <a:r>
              <a:rPr lang="es-CL" b="1" dirty="0">
                <a:solidFill>
                  <a:srgbClr val="FFFF00"/>
                </a:solidFill>
                <a:effectLst>
                  <a:outerShdw blurRad="38100" dist="38100" dir="2700000" algn="tl">
                    <a:srgbClr val="000000">
                      <a:alpha val="43137"/>
                    </a:srgbClr>
                  </a:outerShdw>
                </a:effectLst>
              </a:rPr>
              <a:t>renovación</a:t>
            </a:r>
            <a:r>
              <a:rPr lang="es-CL" b="1" dirty="0">
                <a:effectLst>
                  <a:outerShdw blurRad="38100" dist="38100" dir="2700000" algn="tl">
                    <a:srgbClr val="000000">
                      <a:alpha val="43137"/>
                    </a:srgbClr>
                  </a:outerShdw>
                </a:effectLst>
              </a:rPr>
              <a:t> o recreación de la salud del ser humano, tanto de su </a:t>
            </a:r>
            <a:r>
              <a:rPr lang="es-CL" b="1" dirty="0">
                <a:solidFill>
                  <a:srgbClr val="FFFF00"/>
                </a:solidFill>
                <a:effectLst>
                  <a:outerShdw blurRad="38100" dist="38100" dir="2700000" algn="tl">
                    <a:srgbClr val="000000">
                      <a:alpha val="43137"/>
                    </a:srgbClr>
                  </a:outerShdw>
                </a:effectLst>
              </a:rPr>
              <a:t>cuerpo</a:t>
            </a:r>
            <a:r>
              <a:rPr lang="es-CL" b="1" dirty="0">
                <a:effectLst>
                  <a:outerShdw blurRad="38100" dist="38100" dir="2700000" algn="tl">
                    <a:srgbClr val="000000">
                      <a:alpha val="43137"/>
                    </a:srgbClr>
                  </a:outerShdw>
                </a:effectLst>
              </a:rPr>
              <a:t> como de su </a:t>
            </a:r>
            <a:r>
              <a:rPr lang="es-CL" b="1" dirty="0">
                <a:solidFill>
                  <a:srgbClr val="FFFF00"/>
                </a:solidFill>
                <a:effectLst>
                  <a:outerShdw blurRad="38100" dist="38100" dir="2700000" algn="tl">
                    <a:srgbClr val="000000">
                      <a:alpha val="43137"/>
                    </a:srgbClr>
                  </a:outerShdw>
                </a:effectLst>
              </a:rPr>
              <a:t>alma</a:t>
            </a:r>
            <a:r>
              <a:rPr lang="es-CL" b="1" dirty="0">
                <a:effectLst>
                  <a:outerShdw blurRad="38100" dist="38100" dir="2700000" algn="tl">
                    <a:srgbClr val="000000">
                      <a:alpha val="43137"/>
                    </a:srgbClr>
                  </a:outerShdw>
                </a:effectLst>
              </a:rPr>
              <a:t>.</a:t>
            </a:r>
          </a:p>
        </p:txBody>
      </p:sp>
      <p:pic>
        <p:nvPicPr>
          <p:cNvPr id="4098" name="Picture 2" descr="http://christconquers.files.wordpress.com/2011/01/icon-good-samaritan-stisa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679" y="2102345"/>
            <a:ext cx="523875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58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effectLst>
                  <a:outerShdw blurRad="38100" dist="38100" dir="2700000" algn="tl">
                    <a:srgbClr val="000000">
                      <a:alpha val="43137"/>
                    </a:srgbClr>
                  </a:outerShdw>
                </a:effectLst>
              </a:rPr>
              <a:t>¿Extremaunción? NO</a:t>
            </a:r>
          </a:p>
        </p:txBody>
      </p:sp>
      <p:sp>
        <p:nvSpPr>
          <p:cNvPr id="3" name="Marcador de contenido 2"/>
          <p:cNvSpPr>
            <a:spLocks noGrp="1"/>
          </p:cNvSpPr>
          <p:nvPr>
            <p:ph idx="1"/>
          </p:nvPr>
        </p:nvSpPr>
        <p:spPr>
          <a:xfrm>
            <a:off x="472966" y="2188303"/>
            <a:ext cx="6174969" cy="4060096"/>
          </a:xfrm>
        </p:spPr>
        <p:txBody>
          <a:bodyPr>
            <a:normAutofit fontScale="92500" lnSpcReduction="20000"/>
          </a:bodyPr>
          <a:lstStyle/>
          <a:p>
            <a:r>
              <a:rPr lang="es-CL" b="1" dirty="0"/>
              <a:t>Varios Padres de la Iglesia mencionan este misterio salvador, a saber, Orígenes, Eusebio de Cesárea, Cirilo Patriarca de Alejandría y San Juan Crisóstomo, quienes sugirieron la administración del Óleo Santo para </a:t>
            </a:r>
            <a:r>
              <a:rPr lang="es-CL" b="1" dirty="0">
                <a:solidFill>
                  <a:srgbClr val="FFFF00"/>
                </a:solidFill>
              </a:rPr>
              <a:t>toda enfermedad</a:t>
            </a:r>
            <a:r>
              <a:rPr lang="es-CL" b="1" dirty="0"/>
              <a:t>, y no solamente en casos de enfermedad extrema, cuando el enfermo ya está moribundo. </a:t>
            </a:r>
          </a:p>
          <a:p>
            <a:r>
              <a:rPr lang="es-CL" b="1" dirty="0"/>
              <a:t>No es el misterio de la “</a:t>
            </a:r>
            <a:r>
              <a:rPr lang="es-CL" b="1" i="1" dirty="0"/>
              <a:t>última o extrema unción</a:t>
            </a:r>
            <a:r>
              <a:rPr lang="es-CL" b="1" dirty="0"/>
              <a:t>”, como está difundido, ya que quien lo recibe pone su esperanza en la salvación por Cristo.</a:t>
            </a:r>
          </a:p>
          <a:p>
            <a:r>
              <a:rPr lang="es-CL" b="1" i="1" dirty="0"/>
              <a:t>Unción de las extremidades: Posible confusión.</a:t>
            </a:r>
          </a:p>
        </p:txBody>
      </p:sp>
      <p:pic>
        <p:nvPicPr>
          <p:cNvPr id="20482" name="Picture 2" descr="http://www.antena3.com/clipping/2012/09/27/00091/30.jpg"/>
          <p:cNvPicPr>
            <a:picLocks noChangeAspect="1" noChangeArrowheads="1"/>
          </p:cNvPicPr>
          <p:nvPr/>
        </p:nvPicPr>
        <p:blipFill rotWithShape="1">
          <a:blip r:embed="rId2">
            <a:extLst>
              <a:ext uri="{28A0092B-C50C-407E-A947-70E740481C1C}">
                <a14:useLocalDpi xmlns:a14="http://schemas.microsoft.com/office/drawing/2010/main" val="0"/>
              </a:ext>
            </a:extLst>
          </a:blip>
          <a:srcRect r="15646"/>
          <a:stretch/>
        </p:blipFill>
        <p:spPr bwMode="auto">
          <a:xfrm>
            <a:off x="6829728" y="2188303"/>
            <a:ext cx="5174392"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4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1" y="753228"/>
            <a:ext cx="6785351" cy="1080938"/>
          </a:xfrm>
        </p:spPr>
        <p:txBody>
          <a:bodyPr>
            <a:noAutofit/>
          </a:bodyPr>
          <a:lstStyle/>
          <a:p>
            <a:r>
              <a:rPr lang="es-CL" sz="8000" dirty="0"/>
              <a:t>HEBREO</a:t>
            </a:r>
          </a:p>
        </p:txBody>
      </p:sp>
      <p:sp>
        <p:nvSpPr>
          <p:cNvPr id="3" name="Marcador de contenido 2"/>
          <p:cNvSpPr>
            <a:spLocks noGrp="1"/>
          </p:cNvSpPr>
          <p:nvPr>
            <p:ph idx="1"/>
          </p:nvPr>
        </p:nvSpPr>
        <p:spPr>
          <a:xfrm>
            <a:off x="162046" y="2048719"/>
            <a:ext cx="6438414" cy="4699321"/>
          </a:xfrm>
        </p:spPr>
        <p:txBody>
          <a:bodyPr>
            <a:normAutofit/>
          </a:bodyPr>
          <a:lstStyle/>
          <a:p>
            <a:r>
              <a:rPr lang="es-CL" b="1" dirty="0">
                <a:effectLst>
                  <a:outerShdw blurRad="38100" dist="38100" dir="2700000" algn="tl">
                    <a:srgbClr val="000000">
                      <a:alpha val="43137"/>
                    </a:srgbClr>
                  </a:outerShdw>
                </a:effectLst>
              </a:rPr>
              <a:t>Hay dos palabras que se usan para designar la oración: </a:t>
            </a:r>
          </a:p>
          <a:p>
            <a:r>
              <a:rPr lang="es-CL" b="1" dirty="0">
                <a:effectLst>
                  <a:outerShdw blurRad="38100" dist="38100" dir="2700000" algn="tl">
                    <a:srgbClr val="000000">
                      <a:alpha val="43137"/>
                    </a:srgbClr>
                  </a:outerShdw>
                </a:effectLst>
              </a:rPr>
              <a:t>La primera y más importante es </a:t>
            </a:r>
            <a:r>
              <a:rPr lang="es-CL" b="1" i="1" dirty="0" err="1">
                <a:effectLst>
                  <a:outerShdw blurRad="38100" dist="38100" dir="2700000" algn="tl">
                    <a:srgbClr val="000000">
                      <a:alpha val="43137"/>
                    </a:srgbClr>
                  </a:outerShdw>
                </a:effectLst>
              </a:rPr>
              <a:t>tefilá</a:t>
            </a:r>
            <a:r>
              <a:rPr lang="es-CL" b="1" dirty="0">
                <a:effectLst>
                  <a:outerShdw blurRad="38100" dist="38100" dir="2700000" algn="tl">
                    <a:srgbClr val="000000">
                      <a:alpha val="43137"/>
                    </a:srgbClr>
                  </a:outerShdw>
                </a:effectLst>
              </a:rPr>
              <a:t>, cuya raíz viene de la palabra hebrea para “juzgar.” </a:t>
            </a:r>
          </a:p>
          <a:p>
            <a:r>
              <a:rPr lang="es-CL" b="1" dirty="0">
                <a:effectLst>
                  <a:outerShdw blurRad="38100" dist="38100" dir="2700000" algn="tl">
                    <a:srgbClr val="000000">
                      <a:alpha val="43137"/>
                    </a:srgbClr>
                  </a:outerShdw>
                </a:effectLst>
              </a:rPr>
              <a:t>Los rabinos explican que parte integral de la oración es </a:t>
            </a:r>
            <a:r>
              <a:rPr lang="es-CL" b="1" dirty="0">
                <a:solidFill>
                  <a:schemeClr val="bg1"/>
                </a:solidFill>
                <a:effectLst>
                  <a:outerShdw blurRad="38100" dist="38100" dir="2700000" algn="tl">
                    <a:srgbClr val="000000">
                      <a:alpha val="43137"/>
                    </a:srgbClr>
                  </a:outerShdw>
                </a:effectLst>
                <a:highlight>
                  <a:srgbClr val="FFFF00"/>
                </a:highlight>
              </a:rPr>
              <a:t>la introspección, mirando a nuestro interior para discernir nuestras necesidades, deseos y motivaciones, </a:t>
            </a:r>
            <a:r>
              <a:rPr lang="es-CL" b="1" dirty="0">
                <a:effectLst>
                  <a:outerShdw blurRad="38100" dist="38100" dir="2700000" algn="tl">
                    <a:srgbClr val="000000">
                      <a:alpha val="43137"/>
                    </a:srgbClr>
                  </a:outerShdw>
                </a:effectLst>
              </a:rPr>
              <a:t>es necesario para llegar ante la presencia del Señor con una mentalidad apropiada en una oración de confianza, humildad y gratitud.</a:t>
            </a:r>
          </a:p>
        </p:txBody>
      </p:sp>
      <p:pic>
        <p:nvPicPr>
          <p:cNvPr id="5" name="Picture 2" descr="Resultado de imagen para tefi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461" y="2141315"/>
            <a:ext cx="5591539" cy="419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268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15879" y="2220499"/>
            <a:ext cx="5779402" cy="3381632"/>
          </a:xfrm>
        </p:spPr>
        <p:txBody>
          <a:bodyPr>
            <a:normAutofit/>
          </a:bodyPr>
          <a:lstStyle/>
          <a:p>
            <a:r>
              <a:rPr lang="es-CL" b="1" dirty="0"/>
              <a:t>En general, la Iglesia </a:t>
            </a:r>
            <a:r>
              <a:rPr lang="es-CL" b="1" dirty="0">
                <a:solidFill>
                  <a:srgbClr val="FFFF00"/>
                </a:solidFill>
              </a:rPr>
              <a:t>no se apropia del rol que corresponde a la medicina </a:t>
            </a:r>
            <a:r>
              <a:rPr lang="es-CL" b="1" dirty="0"/>
              <a:t>y a la ciencia, sino actúa de manera que sus miembros se den cuanta de que el amor de Dios les abraza y que Él es la vida misma.</a:t>
            </a:r>
          </a:p>
        </p:txBody>
      </p:sp>
      <p:pic>
        <p:nvPicPr>
          <p:cNvPr id="21506" name="Picture 2" descr="http://infocatolica.com/files/13/08/transfusiontestig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196" y="1556952"/>
            <a:ext cx="2381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13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0322" y="2733709"/>
            <a:ext cx="6012140" cy="1373070"/>
          </a:xfrm>
        </p:spPr>
        <p:txBody>
          <a:bodyPr/>
          <a:lstStyle/>
          <a:p>
            <a:r>
              <a:rPr lang="es-CL" b="1" dirty="0"/>
              <a:t>ORDENES SAGRADAS</a:t>
            </a:r>
            <a:endParaRPr lang="es-CL" dirty="0"/>
          </a:p>
        </p:txBody>
      </p:sp>
      <p:pic>
        <p:nvPicPr>
          <p:cNvPr id="1026" name="Picture 2" descr="http://www.sgroc.org/images/photos/gallerymain/DnSabin%20Ordination%202009/SPopOrdPR26APR09%20049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709" y="0"/>
            <a:ext cx="5136292" cy="68483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806479" y="1057615"/>
            <a:ext cx="6096000" cy="923330"/>
          </a:xfrm>
          <a:prstGeom prst="rect">
            <a:avLst/>
          </a:prstGeom>
        </p:spPr>
        <p:txBody>
          <a:bodyPr>
            <a:spAutoFit/>
          </a:bodyPr>
          <a:lstStyle/>
          <a:p>
            <a:r>
              <a:rPr lang="es-CL" i="1" dirty="0">
                <a:effectLst>
                  <a:outerShdw blurRad="38100" dist="38100" dir="2700000" algn="tl">
                    <a:srgbClr val="000000">
                      <a:alpha val="43137"/>
                    </a:srgbClr>
                  </a:outerShdw>
                </a:effectLst>
              </a:rPr>
              <a:t>Oh Santos Mártires, que habéis combatido bien y habéis sido coronados, rogad al Señor que tenga piedad de nuestras almas.</a:t>
            </a:r>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477523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sz="7200" b="1" baseline="30000" dirty="0"/>
              <a:t>Orden </a:t>
            </a:r>
            <a:r>
              <a:rPr lang="es-CL" sz="7200" b="1" i="1" baseline="30000" dirty="0"/>
              <a:t>S</a:t>
            </a:r>
            <a:r>
              <a:rPr lang="es-CL" sz="7200" b="1" baseline="30000" dirty="0"/>
              <a:t>agrado</a:t>
            </a:r>
            <a:endParaRPr lang="es-CL" sz="7200" dirty="0"/>
          </a:p>
        </p:txBody>
      </p:sp>
      <p:sp>
        <p:nvSpPr>
          <p:cNvPr id="3" name="Marcador de contenido 2"/>
          <p:cNvSpPr>
            <a:spLocks noGrp="1"/>
          </p:cNvSpPr>
          <p:nvPr>
            <p:ph idx="1"/>
          </p:nvPr>
        </p:nvSpPr>
        <p:spPr>
          <a:xfrm>
            <a:off x="680322" y="2000816"/>
            <a:ext cx="3556700" cy="4698748"/>
          </a:xfrm>
        </p:spPr>
        <p:txBody>
          <a:bodyPr>
            <a:normAutofit/>
          </a:bodyPr>
          <a:lstStyle/>
          <a:p>
            <a:endParaRPr lang="en-US" baseline="30000" dirty="0"/>
          </a:p>
          <a:p>
            <a:r>
              <a:rPr lang="es-CL" baseline="30000" dirty="0"/>
              <a:t>Finalmente, el sacramento que nos</a:t>
            </a:r>
            <a:r>
              <a:rPr lang="es-CL" i="1" baseline="30000" dirty="0"/>
              <a:t> </a:t>
            </a:r>
            <a:r>
              <a:rPr lang="es-CL" baseline="30000" dirty="0"/>
              <a:t>permite acceder</a:t>
            </a:r>
            <a:r>
              <a:rPr lang="es-CL" i="1" baseline="30000" dirty="0"/>
              <a:t> </a:t>
            </a:r>
            <a:r>
              <a:rPr lang="es-CL" baseline="30000" dirty="0"/>
              <a:t>al misterio de la Iglesia misma, a los </a:t>
            </a:r>
            <a:r>
              <a:rPr lang="es-CL" i="1" baseline="30000" dirty="0"/>
              <a:t>medios de gracia </a:t>
            </a:r>
            <a:r>
              <a:rPr lang="es-CL" baseline="30000" dirty="0"/>
              <a:t>para alcanzar la perfección de la vida divina en toda su plenitud y poder, es específicamente el sacramento del </a:t>
            </a:r>
            <a:r>
              <a:rPr lang="es-CL" b="1" i="1" baseline="30000" dirty="0"/>
              <a:t>O</a:t>
            </a:r>
            <a:r>
              <a:rPr lang="es-CL" b="1" baseline="30000" dirty="0"/>
              <a:t>rden </a:t>
            </a:r>
            <a:r>
              <a:rPr lang="es-CL" b="1" i="1" baseline="30000" dirty="0"/>
              <a:t>S</a:t>
            </a:r>
            <a:r>
              <a:rPr lang="es-CL" b="1" baseline="30000" dirty="0"/>
              <a:t>agrado</a:t>
            </a:r>
            <a:r>
              <a:rPr lang="es-CL" baseline="30000" dirty="0"/>
              <a:t>: el sacramento del sacerdocio ministerial, de enseñanza y labor pastoral. Gracias a este sacramento, los obispos, presbíteros o sacerdotes y diáconos, pueden hacer manifiesta la vida del Reino en el seno de la Iglesia, volviéndola accesible y en todo su poder a todos los que aún habitan en este mundo.</a:t>
            </a:r>
          </a:p>
          <a:p>
            <a:endParaRPr lang="en-US" baseline="30000" dirty="0"/>
          </a:p>
        </p:txBody>
      </p:sp>
      <p:pic>
        <p:nvPicPr>
          <p:cNvPr id="43010" name="Picture 2" descr="http://upload.wikimedia.org/wikipedia/en/d/d5/Russian_Orthodox_Episcopal_Ordin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34166"/>
            <a:ext cx="7620000" cy="506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606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3313" y="412694"/>
            <a:ext cx="4811966" cy="5835705"/>
          </a:xfrm>
        </p:spPr>
        <p:txBody>
          <a:bodyPr>
            <a:normAutofit fontScale="85000" lnSpcReduction="10000"/>
          </a:bodyPr>
          <a:lstStyle/>
          <a:p>
            <a:r>
              <a:rPr lang="es-CL" b="1" dirty="0">
                <a:effectLst>
                  <a:outerShdw blurRad="38100" dist="38100" dir="2700000" algn="tl">
                    <a:srgbClr val="000000">
                      <a:alpha val="43137"/>
                    </a:srgbClr>
                  </a:outerShdw>
                </a:effectLst>
                <a:ea typeface="Times New Roman" panose="02020603050405020304" pitchFamily="18" charset="0"/>
              </a:rPr>
              <a:t>Mediante sus ministros en la Iglesia, Cristo también actúa como </a:t>
            </a:r>
            <a:r>
              <a:rPr lang="es-CL" b="1" dirty="0">
                <a:solidFill>
                  <a:srgbClr val="FFFF00"/>
                </a:solidFill>
                <a:effectLst>
                  <a:outerShdw blurRad="38100" dist="38100" dir="2700000" algn="tl">
                    <a:srgbClr val="000000">
                      <a:alpha val="43137"/>
                    </a:srgbClr>
                  </a:outerShdw>
                </a:effectLst>
                <a:ea typeface="Times New Roman" panose="02020603050405020304" pitchFamily="18" charset="0"/>
              </a:rPr>
              <a:t>Maestro</a:t>
            </a:r>
            <a:r>
              <a:rPr lang="es-CL" b="1" dirty="0">
                <a:effectLst>
                  <a:outerShdw blurRad="38100" dist="38100" dir="2700000" algn="tl">
                    <a:srgbClr val="000000">
                      <a:alpha val="43137"/>
                    </a:srgbClr>
                  </a:outerShdw>
                </a:effectLst>
                <a:ea typeface="Times New Roman" panose="02020603050405020304" pitchFamily="18" charset="0"/>
              </a:rPr>
              <a:t>, proclamando la Palabra de Dios Padre a los seres humanos.</a:t>
            </a:r>
          </a:p>
          <a:p>
            <a:r>
              <a:rPr lang="es-CL" b="1" dirty="0">
                <a:effectLst>
                  <a:outerShdw blurRad="38100" dist="38100" dir="2700000" algn="tl">
                    <a:srgbClr val="000000">
                      <a:alpha val="43137"/>
                    </a:srgbClr>
                  </a:outerShdw>
                </a:effectLst>
                <a:ea typeface="Times New Roman" panose="02020603050405020304" pitchFamily="18" charset="0"/>
              </a:rPr>
              <a:t>Actúa como el </a:t>
            </a:r>
            <a:r>
              <a:rPr lang="es-CL" b="1" dirty="0">
                <a:solidFill>
                  <a:srgbClr val="FFFF00"/>
                </a:solidFill>
                <a:effectLst>
                  <a:outerShdw blurRad="38100" dist="38100" dir="2700000" algn="tl">
                    <a:srgbClr val="000000">
                      <a:alpha val="43137"/>
                    </a:srgbClr>
                  </a:outerShdw>
                </a:effectLst>
                <a:ea typeface="Times New Roman" panose="02020603050405020304" pitchFamily="18" charset="0"/>
              </a:rPr>
              <a:t>pastor</a:t>
            </a:r>
            <a:r>
              <a:rPr lang="es-CL" b="1" dirty="0">
                <a:effectLst>
                  <a:outerShdw blurRad="38100" dist="38100" dir="2700000" algn="tl">
                    <a:srgbClr val="000000">
                      <a:alpha val="43137"/>
                    </a:srgbClr>
                  </a:outerShdw>
                </a:effectLst>
                <a:ea typeface="Times New Roman" panose="02020603050405020304" pitchFamily="18" charset="0"/>
              </a:rPr>
              <a:t>, el único Buen Pastor que guía a su rebaño. </a:t>
            </a:r>
          </a:p>
          <a:p>
            <a:r>
              <a:rPr lang="es-CL" b="1" dirty="0">
                <a:effectLst>
                  <a:outerShdw blurRad="38100" dist="38100" dir="2700000" algn="tl">
                    <a:srgbClr val="000000">
                      <a:alpha val="43137"/>
                    </a:srgbClr>
                  </a:outerShdw>
                </a:effectLst>
                <a:ea typeface="Times New Roman" panose="02020603050405020304" pitchFamily="18" charset="0"/>
              </a:rPr>
              <a:t>El perdona y sana, remitiendo los pecados y curando las enfermedades de los seres humanos – físicas, mentales y espirituales. </a:t>
            </a:r>
          </a:p>
          <a:p>
            <a:r>
              <a:rPr lang="es-CL" b="1" dirty="0">
                <a:effectLst>
                  <a:outerShdw blurRad="38100" dist="38100" dir="2700000" algn="tl">
                    <a:srgbClr val="000000">
                      <a:alpha val="43137"/>
                    </a:srgbClr>
                  </a:outerShdw>
                </a:effectLst>
                <a:ea typeface="Times New Roman" panose="02020603050405020304" pitchFamily="18" charset="0"/>
              </a:rPr>
              <a:t>Actúa como obispo, administrando y cuidando de la comunidad que ha reunido para sí. (I Pedro 2,25) Actúa como diácono (que quiere decir servidor o ministro) pues sólo El es el servidor sufriente del Padre que “no vino para ser servido, sino para servir; y para dar su vida en rescate por muchos.” (Mateo 20,28)</a:t>
            </a:r>
          </a:p>
          <a:p>
            <a:endParaRPr lang="es-CL"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93</a:t>
            </a:fld>
            <a:endParaRPr lang="en-US" dirty="0"/>
          </a:p>
        </p:txBody>
      </p:sp>
      <p:pic>
        <p:nvPicPr>
          <p:cNvPr id="5122" name="Picture 2" descr="http://www.ogs.net/images/good-shepher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140" y="412694"/>
            <a:ext cx="4343400" cy="558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408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EL CLERO CASADO</a:t>
            </a:r>
            <a:endParaRPr lang="es-CL" dirty="0"/>
          </a:p>
        </p:txBody>
      </p:sp>
      <p:sp>
        <p:nvSpPr>
          <p:cNvPr id="3" name="Marcador de contenido 2"/>
          <p:cNvSpPr>
            <a:spLocks noGrp="1"/>
          </p:cNvSpPr>
          <p:nvPr>
            <p:ph idx="1"/>
          </p:nvPr>
        </p:nvSpPr>
        <p:spPr>
          <a:xfrm>
            <a:off x="784928" y="1440382"/>
            <a:ext cx="4450619" cy="4808017"/>
          </a:xfrm>
        </p:spPr>
        <p:txBody>
          <a:bodyPr>
            <a:normAutofit fontScale="77500" lnSpcReduction="20000"/>
          </a:bodyPr>
          <a:lstStyle/>
          <a:p>
            <a:pPr marL="0" indent="0">
              <a:lnSpc>
                <a:spcPct val="120000"/>
              </a:lnSpc>
              <a:buNone/>
            </a:pPr>
            <a:r>
              <a:rPr lang="es-CL" b="1" dirty="0"/>
              <a:t>El Nuevo Testamento incluye información </a:t>
            </a:r>
            <a:r>
              <a:rPr lang="es-CL" b="1" dirty="0">
                <a:solidFill>
                  <a:srgbClr val="FFFF00"/>
                </a:solidFill>
              </a:rPr>
              <a:t>real sobre el hecho de que por lo menos algunos de los apóstoles</a:t>
            </a:r>
            <a:r>
              <a:rPr lang="es-CL" b="1" dirty="0"/>
              <a:t> - incluyendo San Pedro - eran hombres casados; y el estar casado se consideró como normal para aquellos ordenados que seguían en el ministerio: </a:t>
            </a:r>
            <a:r>
              <a:rPr lang="es-CL" b="1" i="1" dirty="0"/>
              <a:t>“Pero es necesario que el obispo sea irreprensible, marido de una sola mujer, sobrio, prudente, decoroso, hospedador,...que gobierne bien su casa, que tenga a sus hijos en sujeción con toda honestidad” (I Timoteo 3: 2-4).</a:t>
            </a:r>
            <a:br>
              <a:rPr lang="es-CL" b="1" dirty="0"/>
            </a:br>
            <a:endParaRPr lang="es-CL"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94</a:t>
            </a:fld>
            <a:endParaRPr lang="en-US" dirty="0"/>
          </a:p>
        </p:txBody>
      </p:sp>
      <p:pic>
        <p:nvPicPr>
          <p:cNvPr id="20482" name="Picture 2" descr="http://thecatholiccatalogue.com/wp-content/uploads/2014/06/blom_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527" y="1853248"/>
            <a:ext cx="4762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111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F87A-F4AE-D57C-69F2-D51DBBFCC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E1512-6765-207B-11BA-8AE512A889D5}"/>
              </a:ext>
            </a:extLst>
          </p:cNvPr>
          <p:cNvSpPr>
            <a:spLocks noGrp="1"/>
          </p:cNvSpPr>
          <p:nvPr>
            <p:ph type="title"/>
          </p:nvPr>
        </p:nvSpPr>
        <p:spPr>
          <a:xfrm>
            <a:off x="1951149" y="1008395"/>
            <a:ext cx="5557234" cy="1080938"/>
          </a:xfrm>
        </p:spPr>
        <p:txBody>
          <a:bodyPr>
            <a:noAutofit/>
          </a:bodyPr>
          <a:lstStyle/>
          <a:p>
            <a:pPr algn="ctr"/>
            <a:r>
              <a:rPr lang="es-ES_tradnl" sz="6000" b="1" baseline="30000" dirty="0"/>
              <a:t>Oración después del Estudio </a:t>
            </a:r>
            <a:endParaRPr lang="en-US" sz="6000" dirty="0"/>
          </a:p>
        </p:txBody>
      </p:sp>
      <p:sp>
        <p:nvSpPr>
          <p:cNvPr id="3" name="Content Placeholder 2">
            <a:extLst>
              <a:ext uri="{FF2B5EF4-FFF2-40B4-BE49-F238E27FC236}">
                <a16:creationId xmlns:a16="http://schemas.microsoft.com/office/drawing/2014/main" id="{76912F59-036F-13AE-E2C6-121CAF97BE33}"/>
              </a:ext>
            </a:extLst>
          </p:cNvPr>
          <p:cNvSpPr>
            <a:spLocks noGrp="1"/>
          </p:cNvSpPr>
          <p:nvPr>
            <p:ph idx="1"/>
          </p:nvPr>
        </p:nvSpPr>
        <p:spPr>
          <a:xfrm>
            <a:off x="288758" y="2440546"/>
            <a:ext cx="6839698" cy="4158106"/>
          </a:xfrm>
        </p:spPr>
        <p:txBody>
          <a:bodyPr>
            <a:normAutofit/>
          </a:bodyPr>
          <a:lstStyle/>
          <a:p>
            <a:pPr algn="just"/>
            <a:r>
              <a:rPr lang="es-ES" sz="3200" b="1" baseline="30000" dirty="0">
                <a:effectLst>
                  <a:outerShdw blurRad="38100" dist="38100" dir="2700000" algn="tl">
                    <a:srgbClr val="000000">
                      <a:alpha val="43137"/>
                    </a:srgbClr>
                  </a:outerShdw>
                </a:effectLst>
              </a:rPr>
              <a:t>Te damos gracias, Señor Dios nuestro, ya que nuevamente has abierto nuestros ojos a la luz de tu sabiduría. Tú has alegrado nuestros  corazones con el conocimiento de la verdad. </a:t>
            </a:r>
          </a:p>
          <a:p>
            <a:pPr algn="just"/>
            <a:r>
              <a:rPr lang="es-ES" sz="3200" b="1" baseline="30000" dirty="0">
                <a:effectLst>
                  <a:outerShdw blurRad="38100" dist="38100" dir="2700000" algn="tl">
                    <a:srgbClr val="000000">
                      <a:alpha val="43137"/>
                    </a:srgbClr>
                  </a:outerShdw>
                </a:effectLst>
              </a:rPr>
              <a:t>Te rogamos, Señor, ayudarnos siempre a cumplir tu voluntad. Bendice nuestras almas y cuerpos, nuestras palabras y acciones. Permítenos crecer en la gracia, la virtud y los buenos hábitos, para que Tu nombre sea glorificado, Oh Padre, Hijo y Espíritu Santo, ahora y siempre. Amén.</a:t>
            </a:r>
          </a:p>
          <a:p>
            <a:endParaRPr lang="en-US" dirty="0"/>
          </a:p>
        </p:txBody>
      </p:sp>
      <p:pic>
        <p:nvPicPr>
          <p:cNvPr id="6" name="Picture 5">
            <a:extLst>
              <a:ext uri="{FF2B5EF4-FFF2-40B4-BE49-F238E27FC236}">
                <a16:creationId xmlns:a16="http://schemas.microsoft.com/office/drawing/2014/main" id="{BF047057-D919-22B6-4703-15F26DA0B4EA}"/>
              </a:ext>
            </a:extLst>
          </p:cNvPr>
          <p:cNvPicPr>
            <a:picLocks noChangeAspect="1"/>
          </p:cNvPicPr>
          <p:nvPr/>
        </p:nvPicPr>
        <p:blipFill>
          <a:blip r:embed="rId2"/>
          <a:stretch>
            <a:fillRect/>
          </a:stretch>
        </p:blipFill>
        <p:spPr>
          <a:xfrm>
            <a:off x="-34344" y="118747"/>
            <a:ext cx="2037347" cy="2647613"/>
          </a:xfrm>
          <a:prstGeom prst="rect">
            <a:avLst/>
          </a:prstGeom>
        </p:spPr>
      </p:pic>
      <p:pic>
        <p:nvPicPr>
          <p:cNvPr id="4" name="Picture 3">
            <a:extLst>
              <a:ext uri="{FF2B5EF4-FFF2-40B4-BE49-F238E27FC236}">
                <a16:creationId xmlns:a16="http://schemas.microsoft.com/office/drawing/2014/main" id="{6CC89492-77D9-52BD-B227-7FC315028F3D}"/>
              </a:ext>
            </a:extLst>
          </p:cNvPr>
          <p:cNvPicPr>
            <a:picLocks noChangeAspect="1"/>
          </p:cNvPicPr>
          <p:nvPr/>
        </p:nvPicPr>
        <p:blipFill>
          <a:blip r:embed="rId3"/>
          <a:stretch>
            <a:fillRect/>
          </a:stretch>
        </p:blipFill>
        <p:spPr>
          <a:xfrm>
            <a:off x="7637859" y="0"/>
            <a:ext cx="4554141" cy="6858000"/>
          </a:xfrm>
          <a:prstGeom prst="rect">
            <a:avLst/>
          </a:prstGeom>
        </p:spPr>
      </p:pic>
    </p:spTree>
    <p:extLst>
      <p:ext uri="{BB962C8B-B14F-4D97-AF65-F5344CB8AC3E}">
        <p14:creationId xmlns:p14="http://schemas.microsoft.com/office/powerpoint/2010/main" val="316257780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{84B47ACB-99CB-41FB-893E-DA5E658C23D8}TF6e1c0bd6-43b7-4cba-aa12-42a644606054c9b78bf9-d218b69a002d</Template>
  <TotalTime>207</TotalTime>
  <Words>6072</Words>
  <Application>Microsoft Office PowerPoint</Application>
  <PresentationFormat>Widescreen</PresentationFormat>
  <Paragraphs>373</Paragraphs>
  <Slides>95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Times New Roman</vt:lpstr>
      <vt:lpstr>Trebuchet MS</vt:lpstr>
      <vt:lpstr>Wingdings</vt:lpstr>
      <vt:lpstr>Berlin</vt:lpstr>
      <vt:lpstr>Dios con Nosotros Oración – Ayuno - Sacramentos</vt:lpstr>
      <vt:lpstr>Oración antes del Estudio </vt:lpstr>
      <vt:lpstr>Como hacer a Dios esencial de nuestras Vidas.</vt:lpstr>
      <vt:lpstr>EL AYUNO</vt:lpstr>
      <vt:lpstr>La meta del ayuno es:</vt:lpstr>
      <vt:lpstr>PowerPoint Presentation</vt:lpstr>
      <vt:lpstr>Las reglas monásticas del ayuno:</vt:lpstr>
      <vt:lpstr>Una Oración (Orare):</vt:lpstr>
      <vt:lpstr>HEBREO</vt:lpstr>
      <vt:lpstr>Alberca</vt:lpstr>
      <vt:lpstr>GRIEGO: προσεύχομαι </vt:lpstr>
      <vt:lpstr>oradores persistentes</vt:lpstr>
      <vt:lpstr>¿Qué es la oración?</vt:lpstr>
      <vt:lpstr>PowerPoint Presentation</vt:lpstr>
      <vt:lpstr>ORAR en AMAR</vt:lpstr>
      <vt:lpstr>ORAR te hace UNO con DIOS</vt:lpstr>
      <vt:lpstr>ORAR TE CONECTA</vt:lpstr>
      <vt:lpstr>PowerPoint Presentation</vt:lpstr>
      <vt:lpstr>ORAR TE HACE DESCUBRIR LA VERDAD</vt:lpstr>
      <vt:lpstr>ORAR TE ILUMINA</vt:lpstr>
      <vt:lpstr>PowerPoint Presentation</vt:lpstr>
      <vt:lpstr>Primera carta de Timoteo: </vt:lpstr>
      <vt:lpstr>PowerPoint Presentation</vt:lpstr>
      <vt:lpstr>PowerPoint Presentation</vt:lpstr>
      <vt:lpstr>PowerPoint Presentation</vt:lpstr>
      <vt:lpstr>Clases de Oración </vt:lpstr>
      <vt:lpstr>GLORIFICACIÓN</vt:lpstr>
      <vt:lpstr>ACCIÓN de GRACIAS</vt:lpstr>
      <vt:lpstr>SÚPLICA</vt:lpstr>
      <vt:lpstr>Oración Incesante </vt:lpstr>
      <vt:lpstr>DEBEMOS</vt:lpstr>
      <vt:lpstr>Como se debe rezar</vt:lpstr>
      <vt:lpstr>La gran fuerza de la oración</vt:lpstr>
      <vt:lpstr>PowerPoint Presentation</vt:lpstr>
      <vt:lpstr>Acerca de qué se debe orar</vt:lpstr>
      <vt:lpstr>PowerPoint Presentation</vt:lpstr>
      <vt:lpstr>I Tesalonicenses 5, 18</vt:lpstr>
      <vt:lpstr> La oración es esencial a la vida cristiana  </vt:lpstr>
      <vt:lpstr>PowerPoint Presentation</vt:lpstr>
      <vt:lpstr>PowerPoint Presentation</vt:lpstr>
      <vt:lpstr>PowerPoint Presentation</vt:lpstr>
      <vt:lpstr>PowerPoint Presentation</vt:lpstr>
      <vt:lpstr>PowerPoint Presentation</vt:lpstr>
      <vt:lpstr>Sacramento: Existía antes del Cristianismo. (Cristianizar)</vt:lpstr>
      <vt:lpstr>Sacro - Santo</vt:lpstr>
      <vt:lpstr>Mysterion - Myo</vt:lpstr>
      <vt:lpstr>Misterio</vt:lpstr>
      <vt:lpstr>PowerPoint Presentation</vt:lpstr>
      <vt:lpstr>PowerPoint Presentation</vt:lpstr>
      <vt:lpstr>PowerPoint Presentation</vt:lpstr>
      <vt:lpstr>PowerPoint Presentation</vt:lpstr>
      <vt:lpstr>Sacramentos: forma de comunicarnos con Dios</vt:lpstr>
      <vt:lpstr>Padre Thomas Hopko:  </vt:lpstr>
      <vt:lpstr>LOS SACRAMENTOS</vt:lpstr>
      <vt:lpstr>SACRAMENTOS</vt:lpstr>
      <vt:lpstr>Bautismo</vt:lpstr>
      <vt:lpstr>San Juan 3:5-6</vt:lpstr>
      <vt:lpstr>¿Borra el “Pecado Original”? - NO</vt:lpstr>
      <vt:lpstr>PowerPoint Presentation</vt:lpstr>
      <vt:lpstr>El Señor Jesucristo estableció el Sacramento del Bautismo después de su resurrección de entre los muertos. </vt:lpstr>
      <vt:lpstr>Crismación El Poder del espíritu Santo</vt:lpstr>
      <vt:lpstr>¿Crismación?</vt:lpstr>
      <vt:lpstr>El Espíritu Santo, Quien «os lo enseñará todo y os recordará todo lo que yo os he dicho.» (Jn 14:26).</vt:lpstr>
      <vt:lpstr>“El Espíritu de Dios me ha creado, y el soplo del Todopoderoso me animó” Job 33,4 </vt:lpstr>
      <vt:lpstr>PowerPoint Presentation</vt:lpstr>
      <vt:lpstr>PowerPoint Presentation</vt:lpstr>
      <vt:lpstr>Eucaristía</vt:lpstr>
      <vt:lpstr>El Sacramento del AMOR</vt:lpstr>
      <vt:lpstr>Matrimonio - Coronación</vt:lpstr>
      <vt:lpstr>Unidad</vt:lpstr>
      <vt:lpstr>Creación</vt:lpstr>
      <vt:lpstr>El Sentido del Matrimonio</vt:lpstr>
      <vt:lpstr>PowerPoint Presentation</vt:lpstr>
      <vt:lpstr>PowerPoint Presentation</vt:lpstr>
      <vt:lpstr>PowerPoint Presentation</vt:lpstr>
      <vt:lpstr>PowerPoint Presentation</vt:lpstr>
      <vt:lpstr>PowerPoint Presentation</vt:lpstr>
      <vt:lpstr>Penitencia</vt:lpstr>
      <vt:lpstr>Dios nos ama…</vt:lpstr>
      <vt:lpstr>PowerPoint Presentation</vt:lpstr>
      <vt:lpstr>PowerPoint Presentation</vt:lpstr>
      <vt:lpstr>PowerPoint Presentation</vt:lpstr>
      <vt:lpstr>PowerPoint Presentation</vt:lpstr>
      <vt:lpstr>PowerPoint Presentation</vt:lpstr>
      <vt:lpstr>La Santa Unción</vt:lpstr>
      <vt:lpstr>Santa Unción</vt:lpstr>
      <vt:lpstr>Enfermedad, consecuencia de nuestra Naturaleza Humana caída, corrupta.</vt:lpstr>
      <vt:lpstr>El Sacramento de la Santa Unción de los enfermos</vt:lpstr>
      <vt:lpstr>¿Extremaunción? NO</vt:lpstr>
      <vt:lpstr>PowerPoint Presentation</vt:lpstr>
      <vt:lpstr>ORDENES SAGRADAS</vt:lpstr>
      <vt:lpstr>Orden Sagrado</vt:lpstr>
      <vt:lpstr>PowerPoint Presentation</vt:lpstr>
      <vt:lpstr>EL CLERO CASADO</vt:lpstr>
      <vt:lpstr>Oración después del Estudio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Padre</dc:creator>
  <cp:lastModifiedBy>Padre</cp:lastModifiedBy>
  <cp:revision>12</cp:revision>
  <dcterms:created xsi:type="dcterms:W3CDTF">2025-08-29T13:17:42Z</dcterms:created>
  <dcterms:modified xsi:type="dcterms:W3CDTF">2025-08-30T15:31:45Z</dcterms:modified>
</cp:coreProperties>
</file>