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9" r:id="rId4"/>
    <p:sldId id="265" r:id="rId5"/>
    <p:sldId id="266" r:id="rId6"/>
    <p:sldId id="267" r:id="rId7"/>
    <p:sldId id="260" r:id="rId8"/>
    <p:sldId id="268" r:id="rId9"/>
    <p:sldId id="262" r:id="rId10"/>
    <p:sldId id="269" r:id="rId11"/>
    <p:sldId id="270" r:id="rId12"/>
    <p:sldId id="278" r:id="rId13"/>
    <p:sldId id="263" r:id="rId14"/>
    <p:sldId id="273" r:id="rId15"/>
    <p:sldId id="258" r:id="rId16"/>
    <p:sldId id="274" r:id="rId17"/>
    <p:sldId id="275" r:id="rId18"/>
    <p:sldId id="279" r:id="rId19"/>
    <p:sldId id="264" r:id="rId20"/>
    <p:sldId id="277" r:id="rId21"/>
    <p:sldId id="276" r:id="rId22"/>
    <p:sldId id="280" r:id="rId23"/>
    <p:sldId id="281"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3" d="100"/>
          <a:sy n="163" d="100"/>
        </p:scale>
        <p:origin x="1740" y="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5" name="4 Marcador de pie de página"/>
          <p:cNvSpPr>
            <a:spLocks noGrp="1"/>
          </p:cNvSpPr>
          <p:nvPr>
            <p:ph type="ftr" sz="quarter" idx="11"/>
          </p:nvPr>
        </p:nvSpPr>
        <p:spPr>
          <a:xfrm>
            <a:off x="2640597" y="6377459"/>
            <a:ext cx="3836404" cy="365125"/>
          </a:xfrm>
        </p:spPr>
        <p:txBody>
          <a:bodyPr/>
          <a:lstStyle/>
          <a:p>
            <a:endParaRPr lang="es-ES"/>
          </a:p>
        </p:txBody>
      </p:sp>
      <p:sp>
        <p:nvSpPr>
          <p:cNvPr id="6" name="5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EC11B1-E2F6-436D-8DCE-F38C4B805835}" type="datetimeFigureOut">
              <a:rPr lang="es-ES" smtClean="0"/>
              <a:pPr/>
              <a:t>13/09/2021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1F496D-AE29-44E0-8FB0-B76F3E931BB5}" type="slidenum">
              <a:rPr lang="es-ES" smtClean="0"/>
              <a:pPr/>
              <a:t>‹#›</a:t>
            </a:fld>
            <a:endParaRPr lang="es-ES"/>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ACEC11B1-E2F6-436D-8DCE-F38C4B805835}" type="datetimeFigureOut">
              <a:rPr lang="es-ES" smtClean="0"/>
              <a:pPr/>
              <a:t>13/09/2021</a:t>
            </a:fld>
            <a:endParaRPr lang="es-ES"/>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6 Marcador de número de diapositiva"/>
          <p:cNvSpPr>
            <a:spLocks noGrp="1"/>
          </p:cNvSpPr>
          <p:nvPr>
            <p:ph type="sldNum" sz="quarter" idx="12"/>
          </p:nvPr>
        </p:nvSpPr>
        <p:spPr>
          <a:xfrm>
            <a:off x="8339328" y="1170432"/>
            <a:ext cx="733864" cy="201168"/>
          </a:xfrm>
        </p:spPr>
        <p:txBody>
          <a:bodyPr/>
          <a:lstStyle/>
          <a:p>
            <a:fld id="{351F496D-AE29-44E0-8FB0-B76F3E931BB5}"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CEC11B1-E2F6-436D-8DCE-F38C4B805835}" type="datetimeFigureOut">
              <a:rPr lang="es-ES" smtClean="0"/>
              <a:pPr/>
              <a:t>13/09/2021</a:t>
            </a:fld>
            <a:endParaRPr lang="es-ES"/>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S"/>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51F496D-AE29-44E0-8FB0-B76F3E931BB5}"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8/82/Const.chlorus02_pushkin.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b/b5/Labarum.sv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3/3e/Byzantinischer_Mosaizist_um_1000_002.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1857364"/>
            <a:ext cx="8077200" cy="1673352"/>
          </a:xfrm>
        </p:spPr>
        <p:txBody>
          <a:bodyPr>
            <a:noAutofit/>
          </a:bodyPr>
          <a:lstStyle/>
          <a:p>
            <a:r>
              <a:rPr lang="es-CL" sz="6000" dirty="0" smtClean="0"/>
              <a:t>Santos </a:t>
            </a:r>
            <a:br>
              <a:rPr lang="es-CL" sz="6000" dirty="0" smtClean="0"/>
            </a:br>
            <a:r>
              <a:rPr lang="es-CL" sz="6000" dirty="0" smtClean="0"/>
              <a:t>Constantino </a:t>
            </a:r>
            <a:br>
              <a:rPr lang="es-CL" sz="6000" dirty="0" smtClean="0"/>
            </a:br>
            <a:r>
              <a:rPr lang="es-CL" sz="6000" dirty="0" smtClean="0"/>
              <a:t>y Elena</a:t>
            </a:r>
            <a:endParaRPr lang="es-ES" sz="6000" dirty="0"/>
          </a:p>
        </p:txBody>
      </p:sp>
      <p:sp>
        <p:nvSpPr>
          <p:cNvPr id="3" name="2 Subtítulo"/>
          <p:cNvSpPr>
            <a:spLocks noGrp="1"/>
          </p:cNvSpPr>
          <p:nvPr>
            <p:ph type="subTitle" idx="1"/>
          </p:nvPr>
        </p:nvSpPr>
        <p:spPr>
          <a:xfrm>
            <a:off x="285720" y="214290"/>
            <a:ext cx="8077200" cy="1499616"/>
          </a:xfrm>
        </p:spPr>
        <p:txBody>
          <a:bodyPr/>
          <a:lstStyle/>
          <a:p>
            <a:r>
              <a:rPr lang="es-CL" dirty="0" smtClean="0"/>
              <a:t>Iguales a los Apóstoles</a:t>
            </a:r>
            <a:endParaRPr lang="es-ES" dirty="0"/>
          </a:p>
        </p:txBody>
      </p:sp>
      <p:pic>
        <p:nvPicPr>
          <p:cNvPr id="57346" name="Picture 2" descr="http://dic.academic.ru/pictures/enwiki/66/Brosen_icon_constantine_helena.jpg"/>
          <p:cNvPicPr>
            <a:picLocks noChangeAspect="1" noChangeArrowheads="1"/>
          </p:cNvPicPr>
          <p:nvPr/>
        </p:nvPicPr>
        <p:blipFill>
          <a:blip r:embed="rId2"/>
          <a:srcRect/>
          <a:stretch>
            <a:fillRect/>
          </a:stretch>
        </p:blipFill>
        <p:spPr bwMode="auto">
          <a:xfrm>
            <a:off x="4500562" y="357166"/>
            <a:ext cx="4429125" cy="62293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4186238" cy="4625609"/>
          </a:xfrm>
        </p:spPr>
        <p:txBody>
          <a:bodyPr>
            <a:normAutofit fontScale="92500" lnSpcReduction="20000"/>
          </a:bodyPr>
          <a:lstStyle/>
          <a:p>
            <a:r>
              <a:rPr lang="es-ES" b="1" dirty="0" smtClean="0"/>
              <a:t>La iglesia se consagró el 13 de septiembre del 335. </a:t>
            </a:r>
          </a:p>
          <a:p>
            <a:r>
              <a:rPr lang="es-ES" b="1" dirty="0" smtClean="0"/>
              <a:t>Al día siguiente, 14 septiembre, la celebración de la Exaltación de la Santa Cruz, fue establecida como fiesta nacional del Imperio Cristiano Oriental.  </a:t>
            </a:r>
            <a:endParaRPr lang="es-ES" dirty="0" smtClean="0"/>
          </a:p>
          <a:p>
            <a:endParaRPr lang="es-ES" dirty="0"/>
          </a:p>
        </p:txBody>
      </p:sp>
      <p:pic>
        <p:nvPicPr>
          <p:cNvPr id="33794" name="Picture 2" descr="http://www.goarch.org/special/listen_learn_share/exaltholycross/exaltholycross_01.jpg"/>
          <p:cNvPicPr>
            <a:picLocks noChangeAspect="1" noChangeArrowheads="1"/>
          </p:cNvPicPr>
          <p:nvPr/>
        </p:nvPicPr>
        <p:blipFill>
          <a:blip r:embed="rId2"/>
          <a:srcRect/>
          <a:stretch>
            <a:fillRect/>
          </a:stretch>
        </p:blipFill>
        <p:spPr bwMode="auto">
          <a:xfrm>
            <a:off x="5143504" y="2000240"/>
            <a:ext cx="2847975" cy="4019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4757742" cy="4625609"/>
          </a:xfrm>
        </p:spPr>
        <p:txBody>
          <a:bodyPr>
            <a:normAutofit fontScale="77500" lnSpcReduction="20000"/>
          </a:bodyPr>
          <a:lstStyle/>
          <a:p>
            <a:r>
              <a:rPr lang="es-ES" b="1" dirty="0" smtClean="0"/>
              <a:t>La Cruz, el emblema oficial del Imperio, se puso en todos los edificios públicos y uniformes, era oficialmente elevada en este día por los obispos y sacerdotes.</a:t>
            </a:r>
          </a:p>
          <a:p>
            <a:endParaRPr lang="es-ES" dirty="0" smtClean="0"/>
          </a:p>
          <a:p>
            <a:r>
              <a:rPr lang="es-ES" b="1" dirty="0" smtClean="0"/>
              <a:t>El </a:t>
            </a:r>
            <a:r>
              <a:rPr lang="es-ES" b="1" dirty="0" err="1" smtClean="0"/>
              <a:t>tropario</a:t>
            </a:r>
            <a:r>
              <a:rPr lang="es-ES" b="1" dirty="0" smtClean="0"/>
              <a:t> de la fiesta era, lo que uno podría decir, el "himno nacional" cantado en todas las ocasiones públicas, de los Imperios cristianos tanto Bizantino como Ruso.</a:t>
            </a:r>
            <a:endParaRPr lang="es-ES" dirty="0" smtClean="0"/>
          </a:p>
          <a:p>
            <a:endParaRPr lang="es-ES" dirty="0"/>
          </a:p>
        </p:txBody>
      </p:sp>
      <p:pic>
        <p:nvPicPr>
          <p:cNvPr id="32770" name="Picture 2" descr="http://answ.ancients.info/Class%20A3%20Obverse%20HR.jpg"/>
          <p:cNvPicPr>
            <a:picLocks noChangeAspect="1" noChangeArrowheads="1"/>
          </p:cNvPicPr>
          <p:nvPr/>
        </p:nvPicPr>
        <p:blipFill>
          <a:blip r:embed="rId2"/>
          <a:srcRect/>
          <a:stretch>
            <a:fillRect/>
          </a:stretch>
        </p:blipFill>
        <p:spPr bwMode="auto">
          <a:xfrm>
            <a:off x="5500694" y="500042"/>
            <a:ext cx="3265297" cy="3121017"/>
          </a:xfrm>
          <a:prstGeom prst="rect">
            <a:avLst/>
          </a:prstGeom>
          <a:noFill/>
        </p:spPr>
      </p:pic>
      <p:pic>
        <p:nvPicPr>
          <p:cNvPr id="32772" name="Picture 4" descr="http://farm4.static.flickr.com/3074/2778036473_09d176ccd6_o.jpg"/>
          <p:cNvPicPr>
            <a:picLocks noChangeAspect="1" noChangeArrowheads="1"/>
          </p:cNvPicPr>
          <p:nvPr/>
        </p:nvPicPr>
        <p:blipFill>
          <a:blip r:embed="rId3"/>
          <a:srcRect/>
          <a:stretch>
            <a:fillRect/>
          </a:stretch>
        </p:blipFill>
        <p:spPr bwMode="auto">
          <a:xfrm>
            <a:off x="5286380" y="4286256"/>
            <a:ext cx="3462321" cy="14733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¿Qué te parece?</a:t>
            </a:r>
            <a:endParaRPr lang="es-ES" dirty="0"/>
          </a:p>
        </p:txBody>
      </p:sp>
      <p:pic>
        <p:nvPicPr>
          <p:cNvPr id="60418" name="Picture 2" descr="http://www.hmallea.cl/ventas/billetes/cl_p154f_nd0707380.jpg"/>
          <p:cNvPicPr>
            <a:picLocks noChangeAspect="1" noChangeArrowheads="1"/>
          </p:cNvPicPr>
          <p:nvPr/>
        </p:nvPicPr>
        <p:blipFill>
          <a:blip r:embed="rId2"/>
          <a:srcRect b="49561"/>
          <a:stretch>
            <a:fillRect/>
          </a:stretch>
        </p:blipFill>
        <p:spPr bwMode="auto">
          <a:xfrm>
            <a:off x="857224" y="1785926"/>
            <a:ext cx="6686550" cy="3286148"/>
          </a:xfrm>
          <a:prstGeom prst="rect">
            <a:avLst/>
          </a:prstGeom>
          <a:noFill/>
        </p:spPr>
      </p:pic>
      <p:pic>
        <p:nvPicPr>
          <p:cNvPr id="5" name="4 Marcador de contenido" descr="d44ac606a4.gif"/>
          <p:cNvPicPr>
            <a:picLocks noGrp="1" noChangeAspect="1"/>
          </p:cNvPicPr>
          <p:nvPr>
            <p:ph idx="1"/>
          </p:nvPr>
        </p:nvPicPr>
        <p:blipFill>
          <a:blip r:embed="rId3"/>
          <a:stretch>
            <a:fillRect/>
          </a:stretch>
        </p:blipFill>
        <p:spPr>
          <a:xfrm>
            <a:off x="4572000" y="2000240"/>
            <a:ext cx="1905000" cy="2457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Himno de la Santa Cruz – Tono I</a:t>
            </a:r>
            <a:endParaRPr lang="es-ES" dirty="0"/>
          </a:p>
        </p:txBody>
      </p:sp>
      <p:sp>
        <p:nvSpPr>
          <p:cNvPr id="3" name="2 Marcador de contenido"/>
          <p:cNvSpPr>
            <a:spLocks noGrp="1"/>
          </p:cNvSpPr>
          <p:nvPr>
            <p:ph idx="1"/>
          </p:nvPr>
        </p:nvSpPr>
        <p:spPr>
          <a:xfrm>
            <a:off x="457200" y="1775191"/>
            <a:ext cx="4757742" cy="4625609"/>
          </a:xfrm>
        </p:spPr>
        <p:txBody>
          <a:bodyPr>
            <a:normAutofit/>
          </a:bodyPr>
          <a:lstStyle/>
          <a:p>
            <a:r>
              <a:rPr lang="es-CL" b="1" dirty="0" smtClean="0"/>
              <a:t>Salva, oh Señor, a Tu Pueblo, y bendice a Tu Heredad. Concede a Tu Iglesia la victoria sobre sus enemigos. Y protege al mundo por Tu Santa Cruz. </a:t>
            </a:r>
            <a:endParaRPr lang="es-ES" dirty="0" smtClean="0"/>
          </a:p>
          <a:p>
            <a:pPr>
              <a:buNone/>
            </a:pPr>
            <a:endParaRPr lang="es-ES" dirty="0" smtClean="0"/>
          </a:p>
          <a:p>
            <a:endParaRPr lang="es-ES" dirty="0"/>
          </a:p>
        </p:txBody>
      </p:sp>
      <p:pic>
        <p:nvPicPr>
          <p:cNvPr id="39938" name="Picture 2" descr="http://www.blessitt.com/crossinspace/world_sphere.gif"/>
          <p:cNvPicPr>
            <a:picLocks noChangeAspect="1" noChangeArrowheads="1" noCrop="1"/>
          </p:cNvPicPr>
          <p:nvPr/>
        </p:nvPicPr>
        <p:blipFill>
          <a:blip r:embed="rId2"/>
          <a:srcRect/>
          <a:stretch>
            <a:fillRect/>
          </a:stretch>
        </p:blipFill>
        <p:spPr bwMode="auto">
          <a:xfrm>
            <a:off x="5500694" y="2357430"/>
            <a:ext cx="2724150" cy="29527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5114932" cy="4625609"/>
          </a:xfrm>
        </p:spPr>
        <p:txBody>
          <a:bodyPr>
            <a:normAutofit fontScale="85000" lnSpcReduction="10000"/>
          </a:bodyPr>
          <a:lstStyle/>
          <a:p>
            <a:r>
              <a:rPr lang="es-ES" dirty="0" smtClean="0"/>
              <a:t>Hoy en día, este </a:t>
            </a:r>
            <a:r>
              <a:rPr lang="es-ES" dirty="0" err="1" smtClean="0"/>
              <a:t>tropario</a:t>
            </a:r>
            <a:r>
              <a:rPr lang="es-ES" dirty="0" smtClean="0"/>
              <a:t> tal como todos los demás himnos del día son “espiritualizados”; los “enemigos” ahora se refieren a lo espiritualmente malo, incluyendo al Demonio y todas las fuerzas del mal, y, en lugar de pedir por los gobernantes del estado individualmente, se pide ahora por todos los “cristianos ortodoxos” y el mundo entero.</a:t>
            </a:r>
          </a:p>
          <a:p>
            <a:endParaRPr lang="es-ES" dirty="0" smtClean="0"/>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Santos Emperadores </a:t>
            </a:r>
            <a:br>
              <a:rPr lang="es-ES" dirty="0" smtClean="0"/>
            </a:br>
            <a:r>
              <a:rPr lang="es-ES" dirty="0" smtClean="0"/>
              <a:t>Constantino y Elena </a:t>
            </a:r>
            <a:endParaRPr lang="es-ES" dirty="0"/>
          </a:p>
        </p:txBody>
      </p:sp>
      <p:sp>
        <p:nvSpPr>
          <p:cNvPr id="3" name="2 Marcador de contenido"/>
          <p:cNvSpPr>
            <a:spLocks noGrp="1"/>
          </p:cNvSpPr>
          <p:nvPr>
            <p:ph idx="1"/>
          </p:nvPr>
        </p:nvSpPr>
        <p:spPr>
          <a:xfrm>
            <a:off x="457200" y="1775191"/>
            <a:ext cx="4400552" cy="4625609"/>
          </a:xfrm>
        </p:spPr>
        <p:txBody>
          <a:bodyPr>
            <a:normAutofit fontScale="92500" lnSpcReduction="20000"/>
          </a:bodyPr>
          <a:lstStyle/>
          <a:p>
            <a:r>
              <a:rPr lang="es-ES" b="1" dirty="0" err="1" smtClean="0"/>
              <a:t>Equiapostólicos</a:t>
            </a:r>
            <a:r>
              <a:rPr lang="es-ES" b="1" dirty="0" smtClean="0"/>
              <a:t> ?.</a:t>
            </a:r>
          </a:p>
          <a:p>
            <a:endParaRPr lang="es-ES" b="1" dirty="0" smtClean="0"/>
          </a:p>
          <a:p>
            <a:r>
              <a:rPr lang="es-ES" b="1" dirty="0" smtClean="0"/>
              <a:t>El Emperador Constantino el Grande era hijo de Constancio Cloro (Pálido) gobernador de la parte occidental del Imperio Romano, (Galia y Bretaña), y de Santa  Elena. </a:t>
            </a:r>
          </a:p>
        </p:txBody>
      </p:sp>
      <p:pic>
        <p:nvPicPr>
          <p:cNvPr id="54274" name="Picture 2" descr="Archivo:Const.chlorus02 pushkin.jpg">
            <a:hlinkClick r:id="rId2"/>
          </p:cNvPr>
          <p:cNvPicPr>
            <a:picLocks noChangeAspect="1" noChangeArrowheads="1"/>
          </p:cNvPicPr>
          <p:nvPr/>
        </p:nvPicPr>
        <p:blipFill>
          <a:blip r:embed="rId3"/>
          <a:srcRect/>
          <a:stretch>
            <a:fillRect/>
          </a:stretch>
        </p:blipFill>
        <p:spPr bwMode="auto">
          <a:xfrm>
            <a:off x="5286380" y="1714488"/>
            <a:ext cx="3259300" cy="43481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4114800" cy="4625609"/>
          </a:xfrm>
        </p:spPr>
        <p:txBody>
          <a:bodyPr>
            <a:normAutofit lnSpcReduction="10000"/>
          </a:bodyPr>
          <a:lstStyle/>
          <a:p>
            <a:r>
              <a:rPr lang="es-ES" b="1" dirty="0" smtClean="0"/>
              <a:t>Su madre lo ayudo a seguir el cristianismo.</a:t>
            </a:r>
          </a:p>
          <a:p>
            <a:r>
              <a:rPr lang="es-ES" b="1" dirty="0" smtClean="0"/>
              <a:t>Su padre aunque era pagano, defendía a los cristianos, viendo que estos eran fieles servidores y dignos habitantes.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4686304" cy="4797081"/>
          </a:xfrm>
        </p:spPr>
        <p:txBody>
          <a:bodyPr>
            <a:normAutofit fontScale="62500" lnSpcReduction="20000"/>
          </a:bodyPr>
          <a:lstStyle/>
          <a:p>
            <a:r>
              <a:rPr lang="es-ES" b="1" dirty="0" smtClean="0"/>
              <a:t>En el año 312 se produjo una guerra entre el Emperador Constantino y el Emperador </a:t>
            </a:r>
            <a:r>
              <a:rPr lang="es-ES" b="1" dirty="0" err="1" smtClean="0"/>
              <a:t>Majencio</a:t>
            </a:r>
            <a:r>
              <a:rPr lang="es-ES" b="1" dirty="0" smtClean="0"/>
              <a:t>. En el transcurso de esta guerra, poco antes del momento decisorio de la misma, en horas del mediodía, cuando el sol comenzó a inclinarse hacia el occidente (poniente), con sus propios ojos Constantino vio sobre el Cielo una Cruz iluminada con esta inscripción "Con El Vencerás" (en Griego NIKA). </a:t>
            </a:r>
          </a:p>
          <a:p>
            <a:r>
              <a:rPr lang="es-ES" b="1" dirty="0" smtClean="0"/>
              <a:t>Durante la noche el Señor se le presentó en sueño con el mismo símbolo de la Cruz y le dijo, que con este símbolo él iba a vencer al enemigo. Al día siguiente por orden de Constantino, en todos los emblemas de su tropa fueron hechas</a:t>
            </a:r>
            <a:endParaRPr lang="es-ES" dirty="0" smtClean="0"/>
          </a:p>
          <a:p>
            <a:endParaRPr lang="es-ES" dirty="0"/>
          </a:p>
        </p:txBody>
      </p:sp>
      <p:pic>
        <p:nvPicPr>
          <p:cNvPr id="27650" name="Picture 2" descr="Archivo:Labarum.svg">
            <a:hlinkClick r:id="rId2"/>
          </p:cNvPr>
          <p:cNvPicPr>
            <a:picLocks noChangeAspect="1" noChangeArrowheads="1"/>
          </p:cNvPicPr>
          <p:nvPr/>
        </p:nvPicPr>
        <p:blipFill>
          <a:blip r:embed="rId3"/>
          <a:srcRect/>
          <a:stretch>
            <a:fillRect/>
          </a:stretch>
        </p:blipFill>
        <p:spPr bwMode="auto">
          <a:xfrm>
            <a:off x="5048252" y="1571612"/>
            <a:ext cx="3929057" cy="47148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42" name="Picture 2" descr="http://www.st-george-church.org/ImageFiles/SGeorgeGraphics/Blessing_Hand.jpg"/>
          <p:cNvPicPr>
            <a:picLocks noChangeAspect="1" noChangeArrowheads="1"/>
          </p:cNvPicPr>
          <p:nvPr/>
        </p:nvPicPr>
        <p:blipFill>
          <a:blip r:embed="rId2"/>
          <a:srcRect/>
          <a:stretch>
            <a:fillRect/>
          </a:stretch>
        </p:blipFill>
        <p:spPr bwMode="auto">
          <a:xfrm>
            <a:off x="1714480" y="2643182"/>
            <a:ext cx="895350" cy="2181225"/>
          </a:xfrm>
          <a:prstGeom prst="rect">
            <a:avLst/>
          </a:prstGeom>
          <a:noFill/>
        </p:spPr>
      </p:pic>
      <p:pic>
        <p:nvPicPr>
          <p:cNvPr id="61444" name="Picture 4" descr="http://www.goarch.org/ourfaith/images/ICXCNIKA.gif/image_mini"/>
          <p:cNvPicPr>
            <a:picLocks noChangeAspect="1" noChangeArrowheads="1"/>
          </p:cNvPicPr>
          <p:nvPr/>
        </p:nvPicPr>
        <p:blipFill>
          <a:blip r:embed="rId3"/>
          <a:srcRect/>
          <a:stretch>
            <a:fillRect/>
          </a:stretch>
        </p:blipFill>
        <p:spPr bwMode="auto">
          <a:xfrm>
            <a:off x="3214678" y="2857496"/>
            <a:ext cx="1905000" cy="1885950"/>
          </a:xfrm>
          <a:prstGeom prst="rect">
            <a:avLst/>
          </a:prstGeom>
          <a:noFill/>
        </p:spPr>
      </p:pic>
      <p:pic>
        <p:nvPicPr>
          <p:cNvPr id="61446" name="Picture 6" descr="http://www.dosoca.org/images/dec2.jpg"/>
          <p:cNvPicPr>
            <a:picLocks noChangeAspect="1" noChangeArrowheads="1"/>
          </p:cNvPicPr>
          <p:nvPr/>
        </p:nvPicPr>
        <p:blipFill>
          <a:blip r:embed="rId4"/>
          <a:srcRect/>
          <a:stretch>
            <a:fillRect/>
          </a:stretch>
        </p:blipFill>
        <p:spPr bwMode="auto">
          <a:xfrm>
            <a:off x="5286380" y="2357430"/>
            <a:ext cx="3429000" cy="28289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4186238" cy="4625609"/>
          </a:xfrm>
        </p:spPr>
        <p:txBody>
          <a:bodyPr>
            <a:normAutofit fontScale="70000" lnSpcReduction="20000"/>
          </a:bodyPr>
          <a:lstStyle/>
          <a:p>
            <a:r>
              <a:rPr lang="es-ES" b="1" dirty="0" smtClean="0"/>
              <a:t>Después de esta victoria el Emperador Constantino, junto con su yerno Licinio editó el primer manifiesto, permitiendo a todos profesar el cristianismo sin temor. </a:t>
            </a:r>
          </a:p>
          <a:p>
            <a:r>
              <a:rPr lang="es-ES" b="1" dirty="0" smtClean="0"/>
              <a:t>El segundo manifiesto firmado por él en el año 313, ordenaba la devolución a los cristianos los lugares destinados a los Divinos oficios y todo el patrimonio arrebatado en tiempos de persecución.</a:t>
            </a:r>
          </a:p>
        </p:txBody>
      </p:sp>
      <p:pic>
        <p:nvPicPr>
          <p:cNvPr id="38914" name="Picture 2" descr="http://ar.geocities.com/sitiomartos/03_Libros/LosDeicidas/Images/MarcoCraso.jpg"/>
          <p:cNvPicPr>
            <a:picLocks noChangeAspect="1" noChangeArrowheads="1"/>
          </p:cNvPicPr>
          <p:nvPr/>
        </p:nvPicPr>
        <p:blipFill>
          <a:blip r:embed="rId2"/>
          <a:srcRect/>
          <a:stretch>
            <a:fillRect/>
          </a:stretch>
        </p:blipFill>
        <p:spPr bwMode="auto">
          <a:xfrm>
            <a:off x="5072066" y="1785926"/>
            <a:ext cx="2857500" cy="37052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8000" baseline="30000" dirty="0" err="1" smtClean="0"/>
              <a:t>Tropario</a:t>
            </a:r>
            <a:r>
              <a:rPr lang="es-ES" sz="8000" baseline="30000" dirty="0" smtClean="0"/>
              <a:t> </a:t>
            </a:r>
            <a:endParaRPr lang="es-ES" sz="8000" dirty="0"/>
          </a:p>
        </p:txBody>
      </p:sp>
      <p:sp>
        <p:nvSpPr>
          <p:cNvPr id="3" name="2 Marcador de contenido"/>
          <p:cNvSpPr>
            <a:spLocks noGrp="1"/>
          </p:cNvSpPr>
          <p:nvPr>
            <p:ph idx="1"/>
          </p:nvPr>
        </p:nvSpPr>
        <p:spPr>
          <a:xfrm>
            <a:off x="142844" y="1571613"/>
            <a:ext cx="3643338" cy="4829188"/>
          </a:xfrm>
        </p:spPr>
        <p:txBody>
          <a:bodyPr>
            <a:normAutofit/>
          </a:bodyPr>
          <a:lstStyle/>
          <a:p>
            <a:pPr indent="0"/>
            <a:r>
              <a:rPr lang="es-ES" b="1" i="1" baseline="30000" dirty="0" smtClean="0">
                <a:latin typeface="Arial" pitchFamily="34" charset="0"/>
                <a:cs typeface="Arial" pitchFamily="34" charset="0"/>
              </a:rPr>
              <a:t>Tono </a:t>
            </a:r>
            <a:r>
              <a:rPr lang="es-ES" b="1" i="1" baseline="30000" dirty="0">
                <a:latin typeface="Arial" pitchFamily="34" charset="0"/>
                <a:cs typeface="Arial" pitchFamily="34" charset="0"/>
              </a:rPr>
              <a:t>III - Hoy, Constantino y su madre Helena presentan la Cruz, el muy venerable madero, que es ignominia para los judíos, pero para los fieles es arma contra sus enemigos, pues se nos apareció como admirable </a:t>
            </a:r>
            <a:r>
              <a:rPr lang="es-ES" b="1" i="1" baseline="30000" dirty="0" smtClean="0">
                <a:latin typeface="Arial" pitchFamily="34" charset="0"/>
                <a:cs typeface="Arial" pitchFamily="34" charset="0"/>
              </a:rPr>
              <a:t>signo</a:t>
            </a:r>
            <a:r>
              <a:rPr lang="es-ES" b="1" i="1" baseline="30000" dirty="0">
                <a:latin typeface="Arial" pitchFamily="34" charset="0"/>
                <a:cs typeface="Arial" pitchFamily="34" charset="0"/>
              </a:rPr>
              <a:t>, temible en la </a:t>
            </a:r>
            <a:r>
              <a:rPr lang="es-ES" b="1" i="1" baseline="30000" dirty="0" smtClean="0">
                <a:latin typeface="Arial" pitchFamily="34" charset="0"/>
                <a:cs typeface="Arial" pitchFamily="34" charset="0"/>
              </a:rPr>
              <a:t>guerra</a:t>
            </a:r>
            <a:r>
              <a:rPr lang="es-ES" b="1" i="1" baseline="30000" dirty="0">
                <a:latin typeface="Arial" pitchFamily="34" charset="0"/>
                <a:cs typeface="Arial" pitchFamily="34" charset="0"/>
              </a:rPr>
              <a:t>. </a:t>
            </a:r>
            <a:endParaRPr lang="es-ES" dirty="0">
              <a:latin typeface="Arial" pitchFamily="34" charset="0"/>
              <a:cs typeface="Arial" pitchFamily="34" charset="0"/>
            </a:endParaRPr>
          </a:p>
        </p:txBody>
      </p:sp>
      <p:pic>
        <p:nvPicPr>
          <p:cNvPr id="41986" name="Picture 2" descr="http://www.czipm.org/Grafika/Foto/konstantinjelena.jpg"/>
          <p:cNvPicPr>
            <a:picLocks noChangeAspect="1" noChangeArrowheads="1"/>
          </p:cNvPicPr>
          <p:nvPr/>
        </p:nvPicPr>
        <p:blipFill>
          <a:blip r:embed="rId2"/>
          <a:srcRect/>
          <a:stretch>
            <a:fillRect/>
          </a:stretch>
        </p:blipFill>
        <p:spPr bwMode="auto">
          <a:xfrm>
            <a:off x="3905250" y="0"/>
            <a:ext cx="5238750" cy="68484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Obras de San Constantino</a:t>
            </a:r>
            <a:endParaRPr lang="es-ES" dirty="0"/>
          </a:p>
        </p:txBody>
      </p:sp>
      <p:sp>
        <p:nvSpPr>
          <p:cNvPr id="3" name="2 Marcador de contenido"/>
          <p:cNvSpPr>
            <a:spLocks noGrp="1"/>
          </p:cNvSpPr>
          <p:nvPr>
            <p:ph idx="1"/>
          </p:nvPr>
        </p:nvSpPr>
        <p:spPr>
          <a:xfrm>
            <a:off x="457200" y="1775191"/>
            <a:ext cx="8229600" cy="4725643"/>
          </a:xfrm>
        </p:spPr>
        <p:txBody>
          <a:bodyPr>
            <a:normAutofit fontScale="55000" lnSpcReduction="20000"/>
          </a:bodyPr>
          <a:lstStyle/>
          <a:p>
            <a:r>
              <a:rPr lang="es-ES" b="1" dirty="0" smtClean="0"/>
              <a:t>El Emperador Constantino dedicó toda su vida al bienestar de la Iglesia, y le hizo tanto bien a ella, que tiene merecido la denominación de </a:t>
            </a:r>
            <a:r>
              <a:rPr lang="es-ES" b="1" dirty="0" err="1" smtClean="0"/>
              <a:t>Equiapostólico</a:t>
            </a:r>
            <a:r>
              <a:rPr lang="es-ES" b="1" dirty="0" smtClean="0"/>
              <a:t>. </a:t>
            </a:r>
          </a:p>
          <a:p>
            <a:r>
              <a:rPr lang="es-ES" b="1" dirty="0" smtClean="0"/>
              <a:t>Se pueden señalar las siguientes medidas y actividades del Emperador Constantino a favor del cristianismo, además de los edictos citados:</a:t>
            </a:r>
          </a:p>
          <a:p>
            <a:r>
              <a:rPr lang="es-ES" b="1" dirty="0" smtClean="0">
                <a:solidFill>
                  <a:srgbClr val="FF0000"/>
                </a:solidFill>
              </a:rPr>
              <a:t>314</a:t>
            </a:r>
            <a:r>
              <a:rPr lang="es-ES" b="1" dirty="0" smtClean="0"/>
              <a:t> puso fin a los juegos paganos</a:t>
            </a:r>
          </a:p>
          <a:p>
            <a:r>
              <a:rPr lang="es-ES" b="1" dirty="0" smtClean="0">
                <a:solidFill>
                  <a:srgbClr val="FF0000"/>
                </a:solidFill>
              </a:rPr>
              <a:t>313-315</a:t>
            </a:r>
            <a:r>
              <a:rPr lang="es-ES" b="1" dirty="0" smtClean="0"/>
              <a:t> liberó al clero de las obligaciones ciudadanas, y a las tierras de la Iglesia de los impuestos en general</a:t>
            </a:r>
          </a:p>
          <a:p>
            <a:r>
              <a:rPr lang="es-ES" b="1" dirty="0" smtClean="0">
                <a:solidFill>
                  <a:srgbClr val="FF0000"/>
                </a:solidFill>
              </a:rPr>
              <a:t>315</a:t>
            </a:r>
            <a:r>
              <a:rPr lang="es-ES" b="1" dirty="0" smtClean="0"/>
              <a:t> suprimió la pena de muerte a través de la crucifixión y edito una severa norma contra los judíos, que se sublevaban contra la Iglesia</a:t>
            </a:r>
          </a:p>
          <a:p>
            <a:r>
              <a:rPr lang="es-ES" b="1" dirty="0" smtClean="0">
                <a:solidFill>
                  <a:srgbClr val="FF0000"/>
                </a:solidFill>
              </a:rPr>
              <a:t>316</a:t>
            </a:r>
            <a:r>
              <a:rPr lang="es-ES" b="1" dirty="0" smtClean="0"/>
              <a:t> permitió liberar a los esclavos ante la Iglesia sin formalidades especiales, las cuales eran muy engorrosas en los juicios civiles</a:t>
            </a:r>
          </a:p>
          <a:p>
            <a:r>
              <a:rPr lang="es-ES" b="1" dirty="0" smtClean="0">
                <a:solidFill>
                  <a:srgbClr val="FF0000"/>
                </a:solidFill>
              </a:rPr>
              <a:t>319</a:t>
            </a:r>
            <a:r>
              <a:rPr lang="es-ES" b="1" dirty="0" smtClean="0"/>
              <a:t> prohibió a las personas particulares ofrecer sacrificios a los ídolos, y realizar adivinaciones en sus casas</a:t>
            </a:r>
          </a:p>
          <a:p>
            <a:r>
              <a:rPr lang="es-ES" b="1" dirty="0" smtClean="0">
                <a:solidFill>
                  <a:srgbClr val="FF0000"/>
                </a:solidFill>
              </a:rPr>
              <a:t>321</a:t>
            </a:r>
            <a:r>
              <a:rPr lang="es-ES" b="1" dirty="0" smtClean="0"/>
              <a:t> ordenó festejar el día domingo en todo el imperio</a:t>
            </a:r>
          </a:p>
          <a:p>
            <a:r>
              <a:rPr lang="es-ES" b="1" dirty="0" smtClean="0">
                <a:solidFill>
                  <a:srgbClr val="FF0000"/>
                </a:solidFill>
              </a:rPr>
              <a:t>325</a:t>
            </a:r>
            <a:r>
              <a:rPr lang="es-ES" b="1" dirty="0" smtClean="0"/>
              <a:t> Concedió a la Iglesia el derecho de recibir donación de bienes, permitió tomar altos cargos gubernamentales a los cristianos, ordenó construir templos cristianos y prohibió introducir en ellos, imágenes y estatuas de emperadores, a usanza de los templos paganos. Primer concilio Ecuménico en Nicea.</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571613"/>
            <a:ext cx="4114800" cy="5072098"/>
          </a:xfrm>
        </p:spPr>
        <p:txBody>
          <a:bodyPr>
            <a:normAutofit fontScale="55000" lnSpcReduction="20000"/>
          </a:bodyPr>
          <a:lstStyle/>
          <a:p>
            <a:r>
              <a:rPr lang="es-ES" b="1" dirty="0" smtClean="0"/>
              <a:t>Constantino encontraba oposición en Roma, en la cual el partido pagano era fuerte. </a:t>
            </a:r>
          </a:p>
          <a:p>
            <a:r>
              <a:rPr lang="es-ES" b="1" dirty="0" smtClean="0"/>
              <a:t>Esta oposición de los paganos se descubrió, en especial cuando se festejaban los 20 años del reinado de Constantino, enfriando sus relaciones con la anterior capital del imperio. </a:t>
            </a:r>
          </a:p>
          <a:p>
            <a:r>
              <a:rPr lang="es-ES" b="1" dirty="0" smtClean="0"/>
              <a:t>Finalmente dejó Roma, y estableció una nueva capital cristiana sobre las orillas del Bósforo, invitando a los obispos cristianos para bendecirla solemnemente, llamándola Constantinopla. </a:t>
            </a:r>
          </a:p>
          <a:p>
            <a:r>
              <a:rPr lang="es-ES" b="1" dirty="0" smtClean="0"/>
              <a:t>En esta nueva capital del imperio en lugar de templos paganos comenzaron a construir templos cristianos, y en vez de estatuas de dioses paganos - imágenes sagradas.</a:t>
            </a:r>
          </a:p>
          <a:p>
            <a:endParaRPr lang="es-ES" dirty="0"/>
          </a:p>
        </p:txBody>
      </p:sp>
      <p:pic>
        <p:nvPicPr>
          <p:cNvPr id="26626" name="Picture 2" descr="File:Byzantinischer Mosaizist um 1000 002.jpg">
            <a:hlinkClick r:id="rId2"/>
          </p:cNvPr>
          <p:cNvPicPr>
            <a:picLocks noChangeAspect="1" noChangeArrowheads="1"/>
          </p:cNvPicPr>
          <p:nvPr/>
        </p:nvPicPr>
        <p:blipFill>
          <a:blip r:embed="rId3"/>
          <a:srcRect/>
          <a:stretch>
            <a:fillRect/>
          </a:stretch>
        </p:blipFill>
        <p:spPr bwMode="auto">
          <a:xfrm>
            <a:off x="4705350" y="714356"/>
            <a:ext cx="4438650" cy="57054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3471858" cy="4939957"/>
          </a:xfrm>
        </p:spPr>
        <p:txBody>
          <a:bodyPr>
            <a:normAutofit fontScale="70000" lnSpcReduction="20000"/>
          </a:bodyPr>
          <a:lstStyle/>
          <a:p>
            <a:r>
              <a:rPr lang="es-ES" b="1" dirty="0" smtClean="0"/>
              <a:t>El Emperador Constantino prestó mucha atención a la agitación provocada en la Iglesia, por el cisma de los </a:t>
            </a:r>
            <a:r>
              <a:rPr lang="es-ES" b="1" dirty="0" smtClean="0">
                <a:solidFill>
                  <a:srgbClr val="FF0000"/>
                </a:solidFill>
              </a:rPr>
              <a:t>donatistas</a:t>
            </a:r>
            <a:r>
              <a:rPr lang="es-ES" b="1" dirty="0" smtClean="0"/>
              <a:t> y en especial, por la herejía de </a:t>
            </a:r>
            <a:r>
              <a:rPr lang="es-ES" b="1" dirty="0" err="1" smtClean="0">
                <a:solidFill>
                  <a:srgbClr val="FF0000"/>
                </a:solidFill>
              </a:rPr>
              <a:t>Arrio</a:t>
            </a:r>
            <a:r>
              <a:rPr lang="es-ES" b="1" dirty="0" smtClean="0"/>
              <a:t>, tratando de todas maneras de unir a los divididos. Uno de los grandes méritos de Constantino fue - convocar el primer Concilio Ecuménico en el año 325 en la ciudad de Nicea.</a:t>
            </a:r>
          </a:p>
          <a:p>
            <a:endParaRPr lang="es-ES" dirty="0" smtClean="0"/>
          </a:p>
          <a:p>
            <a:endParaRPr lang="es-ES" dirty="0" smtClean="0"/>
          </a:p>
          <a:p>
            <a:endParaRPr lang="es-ES" dirty="0"/>
          </a:p>
        </p:txBody>
      </p:sp>
      <p:pic>
        <p:nvPicPr>
          <p:cNvPr id="62466" name="Picture 2" descr="http://upload.wikimedia.org/wikipedia/commons/d/da/Nikea-arius.png"/>
          <p:cNvPicPr>
            <a:picLocks noChangeAspect="1" noChangeArrowheads="1"/>
          </p:cNvPicPr>
          <p:nvPr/>
        </p:nvPicPr>
        <p:blipFill>
          <a:blip r:embed="rId2"/>
          <a:srcRect t="12283" b="10568"/>
          <a:stretch>
            <a:fillRect/>
          </a:stretch>
        </p:blipFill>
        <p:spPr bwMode="auto">
          <a:xfrm>
            <a:off x="4074316" y="1214422"/>
            <a:ext cx="5069684" cy="521497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10000"/>
          </a:bodyPr>
          <a:lstStyle/>
          <a:p>
            <a:r>
              <a:rPr lang="es-ES" b="1" dirty="0" smtClean="0"/>
              <a:t>Constantino con todo el alma se dedicó a la Iglesia, pero a pesar de ello, no se bautizó hasta los últimos días de su vida. </a:t>
            </a:r>
          </a:p>
          <a:p>
            <a:r>
              <a:rPr lang="es-ES" b="1" dirty="0" smtClean="0"/>
              <a:t>Piadosamente recibió este gran sacramento, y murió mientras rezaba el día 21 de mayo del año 337. </a:t>
            </a:r>
          </a:p>
          <a:p>
            <a:r>
              <a:rPr lang="es-ES" b="1" dirty="0" smtClean="0"/>
              <a:t>La historia le adicionó a su nombre (el calificativo de) "el Grande." </a:t>
            </a:r>
          </a:p>
          <a:p>
            <a:r>
              <a:rPr lang="es-ES" b="1" dirty="0" smtClean="0"/>
              <a:t>La iglesia por sus grandes servicios lo denominó "</a:t>
            </a:r>
            <a:r>
              <a:rPr lang="es-ES" b="1" dirty="0" err="1" smtClean="0"/>
              <a:t>Equiapóstolico</a:t>
            </a:r>
            <a:r>
              <a:rPr lang="es-ES" b="1" dirty="0" smtClean="0"/>
              <a:t>”</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Historia - Persecución</a:t>
            </a:r>
            <a:endParaRPr lang="es-ES" dirty="0"/>
          </a:p>
        </p:txBody>
      </p:sp>
      <p:sp>
        <p:nvSpPr>
          <p:cNvPr id="3" name="2 Marcador de contenido"/>
          <p:cNvSpPr>
            <a:spLocks noGrp="1"/>
          </p:cNvSpPr>
          <p:nvPr>
            <p:ph idx="1"/>
          </p:nvPr>
        </p:nvSpPr>
        <p:spPr/>
        <p:txBody>
          <a:bodyPr>
            <a:normAutofit/>
          </a:bodyPr>
          <a:lstStyle/>
          <a:p>
            <a:r>
              <a:rPr lang="es-ES" b="1" dirty="0"/>
              <a:t>Muchos siglos atrás, los emperadores romanos intentaron erradicar completamente de la memoria humana los lugares santos dónde nuestro Señor Jesucristo vivió, padeció y resucitó por la humanidad. </a:t>
            </a:r>
            <a:endParaRPr lang="es-ES" b="1" dirty="0" smtClean="0"/>
          </a:p>
          <a:p>
            <a:r>
              <a:rPr lang="es-CL" b="1" dirty="0" smtClean="0">
                <a:solidFill>
                  <a:srgbClr val="FF0000"/>
                </a:solidFill>
              </a:rPr>
              <a:t>¿Quién Destruye hoy el Cristianismo?</a:t>
            </a:r>
            <a:endParaRPr lang="es-E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643306" y="1714488"/>
            <a:ext cx="5257808" cy="4625609"/>
          </a:xfrm>
        </p:spPr>
        <p:txBody>
          <a:bodyPr>
            <a:normAutofit/>
          </a:bodyPr>
          <a:lstStyle/>
          <a:p>
            <a:r>
              <a:rPr lang="es-ES" b="1" dirty="0" smtClean="0"/>
              <a:t>El Emperador Adriano (117-138) dio las órdenes para enterrar el Gólgota y el Santo Sepulcro del Señor, y sobre esa colina construir un templo pagano.  </a:t>
            </a:r>
            <a:endParaRPr lang="es-ES" dirty="0" smtClean="0"/>
          </a:p>
          <a:p>
            <a:endParaRPr lang="es-ES" dirty="0"/>
          </a:p>
        </p:txBody>
      </p:sp>
      <p:pic>
        <p:nvPicPr>
          <p:cNvPr id="37890" name="Picture 2" descr="http://dismanibus156.files.wordpress.com/2008/08/hadrian2.jpg"/>
          <p:cNvPicPr>
            <a:picLocks noChangeAspect="1" noChangeArrowheads="1"/>
          </p:cNvPicPr>
          <p:nvPr/>
        </p:nvPicPr>
        <p:blipFill>
          <a:blip r:embed="rId2"/>
          <a:srcRect/>
          <a:stretch>
            <a:fillRect/>
          </a:stretch>
        </p:blipFill>
        <p:spPr bwMode="auto">
          <a:xfrm>
            <a:off x="500034" y="2357430"/>
            <a:ext cx="3067050" cy="27336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4757742" cy="4625609"/>
          </a:xfrm>
        </p:spPr>
        <p:txBody>
          <a:bodyPr>
            <a:normAutofit fontScale="92500" lnSpcReduction="10000"/>
          </a:bodyPr>
          <a:lstStyle/>
          <a:p>
            <a:r>
              <a:rPr lang="es-ES" b="1" dirty="0" smtClean="0"/>
              <a:t>Después de 300 años, por la Divina Providencia, las gloriosas y sagradas reliquias cristianas -el Sepulcro del Señor y la Cruz Vivificadora- fueron descubiertas nuevamente y se ofrecieron para venerarlas. </a:t>
            </a:r>
            <a:endParaRPr lang="es-ES" dirty="0"/>
          </a:p>
        </p:txBody>
      </p:sp>
      <p:pic>
        <p:nvPicPr>
          <p:cNvPr id="36866" name="Picture 2" descr="http://www.theodora.com/wfb/photos/israel/church_of_the_holy_sepulcre_jerusalem_israel_photo_gov.jpg"/>
          <p:cNvPicPr>
            <a:picLocks noChangeAspect="1" noChangeArrowheads="1"/>
          </p:cNvPicPr>
          <p:nvPr/>
        </p:nvPicPr>
        <p:blipFill>
          <a:blip r:embed="rId2"/>
          <a:srcRect/>
          <a:stretch>
            <a:fillRect/>
          </a:stretch>
        </p:blipFill>
        <p:spPr bwMode="auto">
          <a:xfrm>
            <a:off x="5286380" y="857232"/>
            <a:ext cx="3495675" cy="5334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285720" y="1500175"/>
            <a:ext cx="5214974" cy="4900626"/>
          </a:xfrm>
        </p:spPr>
        <p:txBody>
          <a:bodyPr>
            <a:normAutofit fontScale="77500" lnSpcReduction="20000"/>
          </a:bodyPr>
          <a:lstStyle/>
          <a:p>
            <a:r>
              <a:rPr lang="es-ES" b="1" dirty="0" smtClean="0"/>
              <a:t>Esto ocurrió bajo el Emperador Constantino el Grande (306-337) cuando su madre, la emperatriz Elena, quien deseaba encontrar la Cruz de nuestro Señor Jesucristo, la busco afanosamente, dio los órdenes para destruir el templo pagano y habiendo orado, empezaron a excavar. Pronto se descubrió el Sepulcro del Señor y no lejos de él tres cruces, y cuatro clavos que habían traspasado el Cuerpo del Señor.</a:t>
            </a:r>
          </a:p>
          <a:p>
            <a:r>
              <a:rPr lang="es-CL" b="1" dirty="0" smtClean="0">
                <a:solidFill>
                  <a:srgbClr val="FF0000"/>
                </a:solidFill>
              </a:rPr>
              <a:t>¿Nosotros Buscamos la Cruz HOY?</a:t>
            </a:r>
            <a:endParaRPr lang="es-ES" dirty="0">
              <a:solidFill>
                <a:srgbClr val="FF0000"/>
              </a:solidFill>
            </a:endParaRPr>
          </a:p>
        </p:txBody>
      </p:sp>
      <p:pic>
        <p:nvPicPr>
          <p:cNvPr id="35842" name="Picture 2" descr="http://www.orthodoximages.com/images/icons/patrons/saint_elizabeth_convent/Helen_4x6.jpg"/>
          <p:cNvPicPr>
            <a:picLocks noChangeAspect="1" noChangeArrowheads="1"/>
          </p:cNvPicPr>
          <p:nvPr/>
        </p:nvPicPr>
        <p:blipFill>
          <a:blip r:embed="rId2"/>
          <a:srcRect/>
          <a:stretch>
            <a:fillRect/>
          </a:stretch>
        </p:blipFill>
        <p:spPr bwMode="auto">
          <a:xfrm>
            <a:off x="5500694" y="1857364"/>
            <a:ext cx="3486150" cy="4286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775191"/>
            <a:ext cx="3043230" cy="4625609"/>
          </a:xfrm>
        </p:spPr>
        <p:txBody>
          <a:bodyPr>
            <a:normAutofit fontScale="85000" lnSpcReduction="10000"/>
          </a:bodyPr>
          <a:lstStyle/>
          <a:p>
            <a:r>
              <a:rPr lang="es-ES" b="1" dirty="0" smtClean="0"/>
              <a:t>Para discernir en cual de las tres cruces el Salvador había sido crucificado, el Patriarca de Jerusalén, </a:t>
            </a:r>
            <a:r>
              <a:rPr lang="es-ES" b="1" dirty="0" err="1" smtClean="0"/>
              <a:t>Makarios</a:t>
            </a:r>
            <a:r>
              <a:rPr lang="es-ES" b="1" dirty="0" smtClean="0"/>
              <a:t>, alternadamente tocó con las cruces a un cadáver. </a:t>
            </a:r>
            <a:endParaRPr lang="es-ES" dirty="0" smtClean="0"/>
          </a:p>
        </p:txBody>
      </p:sp>
      <p:pic>
        <p:nvPicPr>
          <p:cNvPr id="52228" name="Picture 4" descr="http://www.auburn.edu/forlang/russian/icons/exaltation-cross.jpg"/>
          <p:cNvPicPr>
            <a:picLocks noChangeAspect="1" noChangeArrowheads="1"/>
          </p:cNvPicPr>
          <p:nvPr/>
        </p:nvPicPr>
        <p:blipFill>
          <a:blip r:embed="rId2"/>
          <a:srcRect/>
          <a:stretch>
            <a:fillRect/>
          </a:stretch>
        </p:blipFill>
        <p:spPr bwMode="auto">
          <a:xfrm>
            <a:off x="4286248" y="1928802"/>
            <a:ext cx="4029075" cy="4114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142844" y="1643050"/>
            <a:ext cx="3429024" cy="5000660"/>
          </a:xfrm>
        </p:spPr>
        <p:txBody>
          <a:bodyPr>
            <a:normAutofit fontScale="77500" lnSpcReduction="20000"/>
          </a:bodyPr>
          <a:lstStyle/>
          <a:p>
            <a:r>
              <a:rPr lang="es-ES" b="1" dirty="0" smtClean="0"/>
              <a:t>Cuando la Cruz del Señor se puso sobre el muerto, este se levantó. </a:t>
            </a:r>
          </a:p>
          <a:p>
            <a:r>
              <a:rPr lang="es-ES" b="1" dirty="0" smtClean="0"/>
              <a:t>Entonces, sin necesitar mas prueba, San </a:t>
            </a:r>
            <a:r>
              <a:rPr lang="es-ES" b="1" dirty="0" err="1" smtClean="0"/>
              <a:t>Makarios</a:t>
            </a:r>
            <a:r>
              <a:rPr lang="es-ES" b="1" dirty="0" smtClean="0"/>
              <a:t>, exaltó la Santa Cruz, para que todos pudieran venerarla. Este solemne evento ocurrió en el año 326.</a:t>
            </a:r>
            <a:endParaRPr lang="es-ES" dirty="0"/>
          </a:p>
        </p:txBody>
      </p:sp>
      <p:pic>
        <p:nvPicPr>
          <p:cNvPr id="4" name="Picture 2" descr="http://www.holycrossmedford.org/images/iconography/Exaltation_Holy_Cross.jpg"/>
          <p:cNvPicPr>
            <a:picLocks noChangeAspect="1" noChangeArrowheads="1"/>
          </p:cNvPicPr>
          <p:nvPr/>
        </p:nvPicPr>
        <p:blipFill>
          <a:blip r:embed="rId2"/>
          <a:srcRect/>
          <a:stretch>
            <a:fillRect/>
          </a:stretch>
        </p:blipFill>
        <p:spPr bwMode="auto">
          <a:xfrm>
            <a:off x="3643307" y="0"/>
            <a:ext cx="5500694" cy="68621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775191"/>
            <a:ext cx="4257676" cy="4625609"/>
          </a:xfrm>
        </p:spPr>
        <p:txBody>
          <a:bodyPr>
            <a:normAutofit fontScale="85000" lnSpcReduction="20000"/>
          </a:bodyPr>
          <a:lstStyle/>
          <a:p>
            <a:r>
              <a:rPr lang="es-ES" b="1" dirty="0" smtClean="0"/>
              <a:t>Santa Elena llevó con ella parte de la Cruz a Constantinopla y también los clavos. El Emperador Constantino dio los órdenes para levantar en Jerusalén una iglesia majestuosa en honor de la Resurrección de Cristo, el templo se construyó en aproximadamente en 10 años. </a:t>
            </a:r>
            <a:endParaRPr lang="es-ES" dirty="0" smtClean="0"/>
          </a:p>
          <a:p>
            <a:endParaRPr lang="es-ES" dirty="0"/>
          </a:p>
        </p:txBody>
      </p:sp>
      <p:pic>
        <p:nvPicPr>
          <p:cNvPr id="40962" name="Picture 2" descr="http://www.stnicholascenter.org/stnic/images/map-region.jpg"/>
          <p:cNvPicPr>
            <a:picLocks noChangeAspect="1" noChangeArrowheads="1"/>
          </p:cNvPicPr>
          <p:nvPr/>
        </p:nvPicPr>
        <p:blipFill>
          <a:blip r:embed="rId2"/>
          <a:srcRect/>
          <a:stretch>
            <a:fillRect/>
          </a:stretch>
        </p:blipFill>
        <p:spPr bwMode="auto">
          <a:xfrm>
            <a:off x="4929190" y="1928802"/>
            <a:ext cx="3810000" cy="39814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221</TotalTime>
  <Words>1292</Words>
  <Application>Microsoft Office PowerPoint</Application>
  <PresentationFormat>On-screen Show (4:3)</PresentationFormat>
  <Paragraphs>54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Corbel</vt:lpstr>
      <vt:lpstr>Wingdings</vt:lpstr>
      <vt:lpstr>Wingdings 2</vt:lpstr>
      <vt:lpstr>Wingdings 3</vt:lpstr>
      <vt:lpstr>Módulo</vt:lpstr>
      <vt:lpstr>Santos  Constantino  y Elena</vt:lpstr>
      <vt:lpstr>Tropario </vt:lpstr>
      <vt:lpstr>Historia - Persecución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te parece?</vt:lpstr>
      <vt:lpstr>Himno de la Santa Cruz – Tono I</vt:lpstr>
      <vt:lpstr>PowerPoint Presentation</vt:lpstr>
      <vt:lpstr>Santos Emperadores  Constantino y Elena </vt:lpstr>
      <vt:lpstr>PowerPoint Presentation</vt:lpstr>
      <vt:lpstr>PowerPoint Presentation</vt:lpstr>
      <vt:lpstr>PowerPoint Presentation</vt:lpstr>
      <vt:lpstr>PowerPoint Presentation</vt:lpstr>
      <vt:lpstr>Obras de San Constantino</vt:lpstr>
      <vt:lpstr>PowerPoint Presentation</vt:lpstr>
      <vt:lpstr>PowerPoint Presentation</vt:lpstr>
      <vt:lpstr>PowerPoint Presentation</vt:lpstr>
    </vt:vector>
  </TitlesOfParts>
  <Company>Iglesia Ortodoxa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Padre Francisco Salvador</dc:creator>
  <cp:lastModifiedBy>Padre Francisco</cp:lastModifiedBy>
  <cp:revision>13</cp:revision>
  <dcterms:created xsi:type="dcterms:W3CDTF">2009-05-20T20:58:46Z</dcterms:created>
  <dcterms:modified xsi:type="dcterms:W3CDTF">2021-09-13T12:00:58Z</dcterms:modified>
</cp:coreProperties>
</file>